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20"/>
  </p:notesMasterIdLst>
  <p:sldIdLst>
    <p:sldId id="1495" r:id="rId7"/>
    <p:sldId id="1618" r:id="rId8"/>
    <p:sldId id="1637" r:id="rId9"/>
    <p:sldId id="1541" r:id="rId10"/>
    <p:sldId id="1470" r:id="rId11"/>
    <p:sldId id="1352" r:id="rId12"/>
    <p:sldId id="1353" r:id="rId13"/>
    <p:sldId id="1358" r:id="rId14"/>
    <p:sldId id="1466" r:id="rId15"/>
    <p:sldId id="1467" r:id="rId16"/>
    <p:sldId id="1540" r:id="rId17"/>
    <p:sldId id="1361" r:id="rId18"/>
    <p:sldId id="1472" r:id="rId19"/>
    <p:sldId id="1656" r:id="rId21"/>
    <p:sldId id="1657" r:id="rId22"/>
    <p:sldId id="1658" r:id="rId23"/>
    <p:sldId id="1669" r:id="rId24"/>
    <p:sldId id="1670" r:id="rId25"/>
    <p:sldId id="1676" r:id="rId26"/>
    <p:sldId id="1692" r:id="rId27"/>
    <p:sldId id="1693" r:id="rId28"/>
    <p:sldId id="1694" r:id="rId29"/>
    <p:sldId id="1695" r:id="rId30"/>
    <p:sldId id="1671" r:id="rId31"/>
    <p:sldId id="1711" r:id="rId32"/>
    <p:sldId id="1710" r:id="rId33"/>
    <p:sldId id="1702" r:id="rId34"/>
    <p:sldId id="1703" r:id="rId35"/>
    <p:sldId id="1704" r:id="rId36"/>
    <p:sldId id="1705" r:id="rId37"/>
    <p:sldId id="1706" r:id="rId38"/>
    <p:sldId id="1707" r:id="rId39"/>
    <p:sldId id="1708" r:id="rId40"/>
    <p:sldId id="1709" r:id="rId41"/>
    <p:sldId id="1696" r:id="rId42"/>
    <p:sldId id="1697" r:id="rId43"/>
    <p:sldId id="1698" r:id="rId44"/>
    <p:sldId id="1699" r:id="rId45"/>
    <p:sldId id="1700" r:id="rId46"/>
    <p:sldId id="1701" r:id="rId47"/>
    <p:sldId id="1672" r:id="rId48"/>
    <p:sldId id="1673" r:id="rId49"/>
    <p:sldId id="1674" r:id="rId50"/>
    <p:sldId id="1675" r:id="rId51"/>
    <p:sldId id="1677" r:id="rId52"/>
    <p:sldId id="1678" r:id="rId53"/>
    <p:sldId id="1619" r:id="rId54"/>
  </p:sldIdLst>
  <p:sldSz cx="9144000" cy="51435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folHlink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folHlink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folHlink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folHlink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folHlink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folHlink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folHlink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folHlink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folHlink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0000"/>
    <a:srgbClr val="00CC66"/>
    <a:srgbClr val="0932B7"/>
    <a:srgbClr val="660033"/>
    <a:srgbClr val="993366"/>
    <a:srgbClr val="25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96" y="-3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33" cy="7203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47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noProof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日期占位符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14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8197" name="备注占位符 4"/>
          <p:cNvSpPr>
            <a:spLocks noGrp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noProof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 dirty="0"/>
          </a:p>
        </p:txBody>
      </p:sp>
      <p:sp>
        <p:nvSpPr>
          <p:cNvPr id="266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/>
            <a:fld id="{9A0DB2DC-4C9A-4742-B13C-FB6460FD3503}" type="slidenum">
              <a:rPr lang="zh-CN" altLang="en-US" dirty="0">
                <a:solidFill>
                  <a:schemeClr val="tx1"/>
                </a:solidFill>
              </a:rPr>
            </a:fld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 dirty="0"/>
          </a:p>
        </p:txBody>
      </p:sp>
      <p:sp>
        <p:nvSpPr>
          <p:cNvPr id="368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/>
            <a:fld id="{9A0DB2DC-4C9A-4742-B13C-FB6460FD3503}" type="slidenum"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632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63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8A8F8-26AE-4191-A954-474C56F304F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8A8F8-26AE-4191-A954-474C56F304F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24656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2465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8A8F8-26AE-4191-A954-474C56F304F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8A7F9A-EACD-4DCC-AFB2-D7FEC22314A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8A7F9A-EACD-4DCC-AFB2-D7FEC22314A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8A7F9A-EACD-4DCC-AFB2-D7FEC22314A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58863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058863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8A7F9A-EACD-4DCC-AFB2-D7FEC22314A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8A7F9A-EACD-4DCC-AFB2-D7FEC22314A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8A7F9A-EACD-4DCC-AFB2-D7FEC22314A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8A7F9A-EACD-4DCC-AFB2-D7FEC22314A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8A7F9A-EACD-4DCC-AFB2-D7FEC22314A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8A8F8-26AE-4191-A954-474C56F304F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8A7F9A-EACD-4DCC-AFB2-D7FEC22314A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8A7F9A-EACD-4DCC-AFB2-D7FEC22314A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24656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2465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8A7F9A-EACD-4DCC-AFB2-D7FEC22314A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6BDB67A-8CC2-4BB4-A463-86F7F0FC453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6BDB67A-8CC2-4BB4-A463-86F7F0FC453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6BDB67A-8CC2-4BB4-A463-86F7F0FC453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58863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058863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6BDB67A-8CC2-4BB4-A463-86F7F0FC453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6BDB67A-8CC2-4BB4-A463-86F7F0FC453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6BDB67A-8CC2-4BB4-A463-86F7F0FC453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6BDB67A-8CC2-4BB4-A463-86F7F0FC453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8A8F8-26AE-4191-A954-474C56F304F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6BDB67A-8CC2-4BB4-A463-86F7F0FC453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6BDB67A-8CC2-4BB4-A463-86F7F0FC453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6BDB67A-8CC2-4BB4-A463-86F7F0FC453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24656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2465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6BDB67A-8CC2-4BB4-A463-86F7F0FC453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C84A7E-8314-42A7-9215-20AD866CEAF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C84A7E-8314-42A7-9215-20AD866CEAF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C84A7E-8314-42A7-9215-20AD866CEAF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58863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058863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C84A7E-8314-42A7-9215-20AD866CEAF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C84A7E-8314-42A7-9215-20AD866CEAF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C84A7E-8314-42A7-9215-20AD866CEAF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58863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058863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8A8F8-26AE-4191-A954-474C56F304F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C84A7E-8314-42A7-9215-20AD866CEAF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C84A7E-8314-42A7-9215-20AD866CEAF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C84A7E-8314-42A7-9215-20AD866CEAF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C84A7E-8314-42A7-9215-20AD866CEAF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24656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2465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C84A7E-8314-42A7-9215-20AD866CEAF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E01352-0E09-4B52-B060-96F4885F37E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E01352-0E09-4B52-B060-96F4885F37E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E01352-0E09-4B52-B060-96F4885F37E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58863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058863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E01352-0E09-4B52-B060-96F4885F37E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E01352-0E09-4B52-B060-96F4885F37E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8A8F8-26AE-4191-A954-474C56F304F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E01352-0E09-4B52-B060-96F4885F37E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E01352-0E09-4B52-B060-96F4885F37E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E01352-0E09-4B52-B060-96F4885F37E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E01352-0E09-4B52-B060-96F4885F37E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E01352-0E09-4B52-B060-96F4885F37E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24656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2465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E01352-0E09-4B52-B060-96F4885F37E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8A8F8-26AE-4191-A954-474C56F304F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8A8F8-26AE-4191-A954-474C56F304F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8A8F8-26AE-4191-A954-474C56F304F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8A8F8-26AE-4191-A954-474C56F304F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7800" y="-9525"/>
            <a:ext cx="571500" cy="52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TextBox 8"/>
          <p:cNvSpPr>
            <a:spLocks noChangeArrowheads="1"/>
          </p:cNvSpPr>
          <p:nvPr/>
        </p:nvSpPr>
        <p:spPr bwMode="auto">
          <a:xfrm>
            <a:off x="2051050" y="100013"/>
            <a:ext cx="2071688" cy="325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435" tIns="25718" rIns="51435" bIns="2571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  <a:sym typeface="华文行楷" panose="02010800040101010101" pitchFamily="2" charset="-122"/>
              </a:rPr>
              <a:t>北京航空航天大学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0" name="文本占位符 2"/>
          <p:cNvSpPr>
            <a:spLocks noGrp="1"/>
          </p:cNvSpPr>
          <p:nvPr>
            <p:ph type="body"/>
          </p:nvPr>
        </p:nvSpPr>
        <p:spPr>
          <a:xfrm>
            <a:off x="457200" y="1058863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3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1200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8A8F8-26AE-4191-A954-474C56F304F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3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1200" noProof="1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3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7800" y="-9525"/>
            <a:ext cx="571500" cy="52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TextBox 8"/>
          <p:cNvSpPr>
            <a:spLocks noChangeArrowheads="1"/>
          </p:cNvSpPr>
          <p:nvPr/>
        </p:nvSpPr>
        <p:spPr bwMode="auto">
          <a:xfrm>
            <a:off x="2051050" y="100013"/>
            <a:ext cx="2071688" cy="325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435" tIns="25718" rIns="51435" bIns="2571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  <a:sym typeface="华文行楷" panose="02010800040101010101" pitchFamily="2" charset="-122"/>
              </a:rPr>
              <a:t>北京航空航天大学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4" name="文本占位符 2"/>
          <p:cNvSpPr>
            <a:spLocks noGrp="1"/>
          </p:cNvSpPr>
          <p:nvPr>
            <p:ph type="body"/>
          </p:nvPr>
        </p:nvSpPr>
        <p:spPr>
          <a:xfrm>
            <a:off x="457200" y="1058863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5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1200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8A7F9A-EACD-4DCC-AFB2-D7FEC22314A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056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1200" noProof="1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05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4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7800" y="-9525"/>
            <a:ext cx="571500" cy="52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Box 8"/>
          <p:cNvSpPr>
            <a:spLocks noChangeArrowheads="1"/>
          </p:cNvSpPr>
          <p:nvPr/>
        </p:nvSpPr>
        <p:spPr bwMode="auto">
          <a:xfrm>
            <a:off x="2051050" y="100013"/>
            <a:ext cx="2071688" cy="325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435" tIns="25718" rIns="51435" bIns="2571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  <a:sym typeface="华文行楷" panose="02010800040101010101" pitchFamily="2" charset="-122"/>
              </a:rPr>
              <a:t>北京航空航天大学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8" name="文本占位符 2"/>
          <p:cNvSpPr>
            <a:spLocks noGrp="1"/>
          </p:cNvSpPr>
          <p:nvPr>
            <p:ph type="body"/>
          </p:nvPr>
        </p:nvSpPr>
        <p:spPr>
          <a:xfrm>
            <a:off x="457200" y="1058863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1200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6BDB67A-8CC2-4BB4-A463-86F7F0FC453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08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1200" noProof="1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08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7800" y="-9525"/>
            <a:ext cx="571500" cy="52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Box 8"/>
          <p:cNvSpPr>
            <a:spLocks noChangeArrowheads="1"/>
          </p:cNvSpPr>
          <p:nvPr/>
        </p:nvSpPr>
        <p:spPr bwMode="auto">
          <a:xfrm>
            <a:off x="2051050" y="100013"/>
            <a:ext cx="2071688" cy="325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435" tIns="25718" rIns="51435" bIns="2571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  <a:sym typeface="华文行楷" panose="02010800040101010101" pitchFamily="2" charset="-122"/>
              </a:rPr>
              <a:t>北京航空航天大学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02" name="文本占位符 2"/>
          <p:cNvSpPr>
            <a:spLocks noGrp="1"/>
          </p:cNvSpPr>
          <p:nvPr>
            <p:ph type="body"/>
          </p:nvPr>
        </p:nvSpPr>
        <p:spPr>
          <a:xfrm>
            <a:off x="457200" y="1058863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5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1200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C84A7E-8314-42A7-9215-20AD866CEAF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152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1200" noProof="1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153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7800" y="-11112"/>
            <a:ext cx="571500" cy="522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Box 8"/>
          <p:cNvSpPr>
            <a:spLocks noChangeArrowheads="1"/>
          </p:cNvSpPr>
          <p:nvPr/>
        </p:nvSpPr>
        <p:spPr bwMode="auto">
          <a:xfrm>
            <a:off x="2051050" y="100013"/>
            <a:ext cx="2071688" cy="325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435" tIns="25718" rIns="51435" bIns="2571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  <a:sym typeface="华文行楷" panose="02010800040101010101" pitchFamily="2" charset="-122"/>
              </a:rPr>
              <a:t>北京航空航天大学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6" name="文本占位符 2"/>
          <p:cNvSpPr>
            <a:spLocks noGrp="1"/>
          </p:cNvSpPr>
          <p:nvPr>
            <p:ph type="body"/>
          </p:nvPr>
        </p:nvSpPr>
        <p:spPr>
          <a:xfrm>
            <a:off x="457200" y="1058863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75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1200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E01352-0E09-4B52-B060-96F4885F37E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7176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1200" noProof="1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7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folHlink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51.png"/><Relationship Id="rId14" Type="http://schemas.openxmlformats.org/officeDocument/2006/relationships/image" Target="../media/image50.png"/><Relationship Id="rId13" Type="http://schemas.openxmlformats.org/officeDocument/2006/relationships/image" Target="../media/image49.png"/><Relationship Id="rId12" Type="http://schemas.openxmlformats.org/officeDocument/2006/relationships/image" Target="../media/image48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1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1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60.wmf"/><Relationship Id="rId1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1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9.png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2"/>
          <p:cNvSpPr/>
          <p:nvPr/>
        </p:nvSpPr>
        <p:spPr>
          <a:xfrm>
            <a:off x="2071688" y="1143000"/>
            <a:ext cx="5257800" cy="7143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0" hangingPunct="0">
              <a:spcBef>
                <a:spcPct val="50000"/>
              </a:spcBef>
            </a:pPr>
            <a:r>
              <a:rPr lang="zh-CN" alt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大学数学导航</a:t>
            </a:r>
            <a:endParaRPr lang="zh-CN" altLang="en-US" sz="4400" b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170" name="Rectangle 3"/>
          <p:cNvSpPr/>
          <p:nvPr/>
        </p:nvSpPr>
        <p:spPr>
          <a:xfrm>
            <a:off x="2438400" y="2000250"/>
            <a:ext cx="4724400" cy="2214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</a:pPr>
            <a:r>
              <a:rPr lang="zh-CN" altLang="en-US" sz="4800" dirty="0">
                <a:solidFill>
                  <a:schemeClr val="tx1"/>
                </a:solidFill>
                <a:latin typeface="Impact" panose="020B0806030902050204" pitchFamily="34" charset="0"/>
                <a:ea typeface="楷体_GB2312" pitchFamily="49" charset="-122"/>
              </a:rPr>
              <a:t>            </a:t>
            </a:r>
            <a:r>
              <a:rPr lang="zh-CN" altLang="en-US" sz="3600" b="1" dirty="0">
                <a:solidFill>
                  <a:srgbClr val="CC0000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李尚志</a:t>
            </a:r>
            <a:endParaRPr lang="zh-CN" altLang="en-US" sz="3600" b="1" dirty="0">
              <a:solidFill>
                <a:srgbClr val="CC0000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</a:pPr>
            <a:r>
              <a:rPr lang="zh-CN" altLang="en-US" sz="3600" b="1" dirty="0">
                <a:solidFill>
                  <a:srgbClr val="CC0000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3600" b="1" dirty="0">
                <a:solidFill>
                  <a:srgbClr val="CC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北京航空航天大学</a:t>
            </a:r>
            <a:endParaRPr lang="zh-CN" altLang="en-US" sz="3600" b="1" dirty="0">
              <a:solidFill>
                <a:srgbClr val="CC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</a:pPr>
            <a:r>
              <a:rPr lang="zh-CN" altLang="en-US" sz="3600" b="1" dirty="0">
                <a:solidFill>
                  <a:srgbClr val="CC0000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        </a:t>
            </a: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lisz@buaa.edu.cn</a:t>
            </a:r>
            <a:endParaRPr lang="en-US" altLang="zh-CN" sz="36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2268538" y="700088"/>
            <a:ext cx="4391025" cy="503237"/>
          </a:xfrm>
        </p:spPr>
        <p:txBody>
          <a:bodyPr wrap="square" lIns="92075" tIns="46038" rIns="92075" bIns="46038" anchor="b"/>
          <a:p>
            <a:pPr eaLnBrk="1" hangingPunct="1"/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五度相生</a:t>
            </a:r>
            <a:endParaRPr lang="zh-CN" altLang="en-US" sz="3200" dirty="0"/>
          </a:p>
        </p:txBody>
      </p:sp>
      <p:sp>
        <p:nvSpPr>
          <p:cNvPr id="26627" name="Rectangle 3"/>
          <p:cNvSpPr>
            <a:spLocks noGrp="1"/>
          </p:cNvSpPr>
          <p:nvPr>
            <p:ph type="body"/>
          </p:nvPr>
        </p:nvSpPr>
        <p:spPr>
          <a:xfrm>
            <a:off x="825500" y="1274763"/>
            <a:ext cx="7778750" cy="3386137"/>
          </a:xfrm>
        </p:spPr>
        <p:txBody>
          <a:bodyPr wrap="square" lIns="92075" tIns="46038" rIns="92075" bIns="46038" anchor="t"/>
          <a:p>
            <a:pPr eaLnBrk="1" hangingPunct="1">
              <a:spcBef>
                <a:spcPct val="0"/>
              </a:spcBef>
              <a:buSzPct val="75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3/2≈2</a:t>
            </a:r>
            <a:r>
              <a:rPr lang="en-US" altLang="zh-CN" sz="2400" b="1" i="1" baseline="300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400" b="1" baseline="300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/</a:t>
            </a:r>
            <a:r>
              <a:rPr lang="en-US" altLang="zh-CN" sz="2400" b="1" i="1" baseline="300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=&gt;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/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≈ log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(3/2)=0.584963 =&gt; (3/2)</a:t>
            </a:r>
            <a:r>
              <a:rPr lang="en-US" altLang="zh-CN" sz="2400" b="1" i="1" baseline="30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≈ 2</a:t>
            </a:r>
            <a:r>
              <a:rPr lang="en-US" altLang="zh-CN" sz="2400" b="1" i="1" baseline="300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 </a:t>
            </a:r>
            <a:endParaRPr lang="en-US" altLang="zh-CN" sz="24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Pct val="75000"/>
              <a:buNone/>
            </a:pP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/</a:t>
            </a:r>
            <a:r>
              <a:rPr lang="en-US" altLang="zh-CN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=1/1.70951=1/(1+1/1.40942)=1/[1+1/(1+1/2.44247)]</a:t>
            </a:r>
            <a:endParaRPr lang="en-US" altLang="zh-CN" sz="24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Pct val="75000"/>
              <a:buNone/>
            </a:pP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=1/[1+1/(1+1/{2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+1/2.</a:t>
            </a:r>
            <a:r>
              <a:rPr lang="en-US" altLang="zh-C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26002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})]</a:t>
            </a:r>
            <a:endParaRPr lang="en-US" altLang="zh-CN" sz="24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Pct val="75000"/>
              <a:buNone/>
            </a:pP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/</a:t>
            </a:r>
            <a:r>
              <a:rPr lang="en-US" altLang="zh-CN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 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≈1/[1+1/(1+1/2)]=3/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or 1/[1+1/(1+1/{2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+1/2}]=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7/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12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Pct val="75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3/2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9/8，27/16，81/64，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243/128 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Pct val="75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1.5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1.125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1.6875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1.2656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1.8984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≈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Pct val="75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简谱：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(7, 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</a:t>
            </a:r>
            <a:r>
              <a:rPr lang="en-US" altLang="zh-C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Pct val="75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五音：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(1,2,3,5,6) =(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宫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商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角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徴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羽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)</a:t>
            </a:r>
            <a:endParaRPr lang="zh-CN" altLang="en-US" sz="24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Pct val="75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例：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商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" panose="02010609060101010101" pitchFamily="49" charset="-122"/>
              </a:rPr>
              <a:t>音更流涕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羽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" panose="02010609060101010101" pitchFamily="49" charset="-122"/>
              </a:rPr>
              <a:t>奏壮士惊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" panose="02010609060101010101" pitchFamily="49" charset="-122"/>
              </a:rPr>
              <a:t>.(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" panose="02010609060101010101" pitchFamily="49" charset="-122"/>
              </a:rPr>
              <a:t>荆轲刺秦王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" panose="02010609060101010101" pitchFamily="49" charset="-122"/>
              </a:rPr>
              <a:t>)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55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charRg st="55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108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charRg st="108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142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charRg st="142" end="2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201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charRg st="201" end="2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235" end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charRg st="235" end="2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270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charRg st="270" end="2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290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charRg st="290" end="3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318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charRg st="318" end="3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2266950" y="698500"/>
            <a:ext cx="4391025" cy="646113"/>
          </a:xfrm>
        </p:spPr>
        <p:txBody>
          <a:bodyPr wrap="square" lIns="92075" tIns="46038" rIns="92075" bIns="46038" anchor="b"/>
          <a:p>
            <a:pPr eaLnBrk="1" hangingPunct="1"/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为什么是</a:t>
            </a: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黑体" panose="02010609060101010101" pitchFamily="2" charset="-122"/>
              </a:rPr>
              <a:t>12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个半音</a:t>
            </a:r>
            <a:endParaRPr lang="en-US" altLang="x-none" sz="3200" dirty="0"/>
          </a:p>
        </p:txBody>
      </p:sp>
      <p:sp>
        <p:nvSpPr>
          <p:cNvPr id="27651" name="Rectangle 3"/>
          <p:cNvSpPr>
            <a:spLocks noGrp="1"/>
          </p:cNvSpPr>
          <p:nvPr>
            <p:ph type="body"/>
          </p:nvPr>
        </p:nvSpPr>
        <p:spPr>
          <a:xfrm>
            <a:off x="827088" y="1517650"/>
            <a:ext cx="7058025" cy="3025775"/>
          </a:xfrm>
        </p:spPr>
        <p:txBody>
          <a:bodyPr wrap="square" lIns="92075" tIns="46038" rIns="92075" bIns="46038" anchor="t"/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3/2, 2/(3/2)=2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/3=4/3=1.333...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(3/2)/(2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/3)=3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=9/8=1.125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/3)/(3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baseline="36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=256/243=1.053...  =&gt; </a:t>
            </a:r>
            <a:r>
              <a:rPr lang="zh-CN" altLang="en-US" sz="2400" b="1" dirty="0">
                <a:solidFill>
                  <a:srgbClr val="093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5音</a:t>
            </a:r>
            <a:endParaRPr lang="zh-CN" altLang="en-US" sz="2400" b="1" dirty="0">
              <a:solidFill>
                <a:srgbClr val="093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baseline="36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baseline="36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=1.0136...   =&gt; 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12音</a:t>
            </a:r>
            <a:endParaRPr lang="zh-CN" altLang="en-US" sz="2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</a:t>
            </a:r>
            <a:r>
              <a:rPr lang="zh-CN" altLang="en-US" sz="2400" b="1" baseline="36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)/(3</a:t>
            </a:r>
            <a:r>
              <a:rPr lang="zh-CN" altLang="en-US" sz="2400" b="1" baseline="36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baseline="36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=1.0115...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baseline="36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baseline="36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zh-CN" altLang="en-US" sz="2400" b="1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=1.00209...  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endParaRPr lang="zh-CN" altLang="en-US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endParaRPr lang="zh-CN" altLang="en-US" sz="1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endParaRPr lang="zh-CN" alt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34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charRg st="34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63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charRg st="63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109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charRg st="109" end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153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charRg st="153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190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charRg st="190" end="2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日期占位符 3"/>
          <p:cNvSpPr txBox="1">
            <a:spLocks noGrp="1"/>
          </p:cNvSpPr>
          <p:nvPr/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4578" name="Rectangle 2"/>
          <p:cNvSpPr/>
          <p:nvPr/>
        </p:nvSpPr>
        <p:spPr>
          <a:xfrm>
            <a:off x="3492500" y="736600"/>
            <a:ext cx="363538" cy="823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4800" b="1" dirty="0">
                <a:solidFill>
                  <a:srgbClr val="FF9966"/>
                </a:solidFill>
                <a:latin typeface="Tahoma" panose="020B0604030504040204" pitchFamily="34" charset="0"/>
                <a:ea typeface="楷体_GB2312" pitchFamily="49" charset="-122"/>
                <a:sym typeface="Tahoma" panose="020B060403050404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2475" y="2565400"/>
            <a:ext cx="19050" cy="14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1563688"/>
            <a:ext cx="5545137" cy="315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8" name="Rectangle 5"/>
          <p:cNvSpPr/>
          <p:nvPr/>
        </p:nvSpPr>
        <p:spPr>
          <a:xfrm>
            <a:off x="2339975" y="700088"/>
            <a:ext cx="4103688" cy="58737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b"/>
          <a:p>
            <a:pPr algn="ctr" eaLnBrk="0" hangingPunct="0">
              <a:lnSpc>
                <a:spcPct val="80000"/>
              </a:lnSpc>
            </a:pP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  <a:sym typeface="隶书" panose="02010509060101010101" pitchFamily="49" charset="-122"/>
              </a:rPr>
              <a:t>生活中的圆锥曲线</a:t>
            </a:r>
            <a:endParaRPr lang="zh-CN" altLang="en-US" sz="36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13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2627313" y="771525"/>
            <a:ext cx="3741737" cy="496888"/>
          </a:xfrm>
        </p:spPr>
        <p:txBody>
          <a:bodyPr wrap="square" lIns="91440" tIns="45720" rIns="91440" bIns="45720" anchor="ctr"/>
          <a:p>
            <a:pPr eaLnBrk="1" hangingPunct="1"/>
            <a:r>
              <a:rPr lang="zh-CN" altLang="en-US" sz="3200" b="1" dirty="0">
                <a:solidFill>
                  <a:srgbClr val="CC0000"/>
                </a:solidFill>
                <a:ea typeface="黑体" panose="02010609060101010101" pitchFamily="2" charset="-122"/>
                <a:sym typeface="Symbol" panose="05050102010706020507" pitchFamily="18" charset="2"/>
              </a:rPr>
              <a:t>行李箱密码</a:t>
            </a:r>
            <a:endParaRPr lang="zh-CN" altLang="en-US" sz="3200" dirty="0"/>
          </a:p>
        </p:txBody>
      </p:sp>
      <p:sp>
        <p:nvSpPr>
          <p:cNvPr id="25602" name="Rectangle 3"/>
          <p:cNvSpPr/>
          <p:nvPr/>
        </p:nvSpPr>
        <p:spPr>
          <a:xfrm>
            <a:off x="990600" y="1485900"/>
            <a:ext cx="7315200" cy="696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9940" name="Rectangle 4"/>
          <p:cNvSpPr/>
          <p:nvPr/>
        </p:nvSpPr>
        <p:spPr>
          <a:xfrm>
            <a:off x="1619250" y="1463675"/>
            <a:ext cx="6411913" cy="2971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15000"/>
              </a:spcBef>
              <a:buSzPct val="75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楷体_GB2312" pitchFamily="49" charset="-122"/>
              </a:rPr>
              <a:t>行李箱密码搞乱了怎么办</a:t>
            </a:r>
            <a:endParaRPr lang="zh-CN" altLang="en-US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楷体_GB2312" pitchFamily="49" charset="-122"/>
            </a:endParaRPr>
          </a:p>
          <a:p>
            <a:pPr>
              <a:spcBef>
                <a:spcPct val="15000"/>
              </a:spcBef>
              <a:buSzPct val="75000"/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3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楷体_GB2312" pitchFamily="49" charset="-122"/>
              </a:rPr>
              <a:t>位密码，穷举需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楷体_GB2312" pitchFamily="49" charset="-122"/>
              </a:rPr>
              <a:t>1000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楷体_GB2312" pitchFamily="49" charset="-122"/>
              </a:rPr>
              <a:t>次。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楷体_GB2312" pitchFamily="49" charset="-122"/>
            </a:endParaRPr>
          </a:p>
          <a:p>
            <a:pPr>
              <a:spcBef>
                <a:spcPct val="15000"/>
              </a:spcBef>
              <a:buSzPct val="75000"/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楷体_GB2312" pitchFamily="49" charset="-122"/>
              </a:rPr>
              <a:t>不是故意搞乱，不会太乱。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楷体_GB2312" pitchFamily="49" charset="-122"/>
            </a:endParaRPr>
          </a:p>
          <a:p>
            <a:pPr>
              <a:spcBef>
                <a:spcPct val="15000"/>
              </a:spcBef>
              <a:buSzPct val="75000"/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楷体_GB2312" pitchFamily="49" charset="-122"/>
              </a:rPr>
              <a:t>只改一位，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楷体_GB2312" pitchFamily="49" charset="-122"/>
              </a:rPr>
              <a:t>30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楷体_GB2312" pitchFamily="49" charset="-122"/>
              </a:rPr>
              <a:t>次。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楷体_GB2312" pitchFamily="49" charset="-122"/>
            </a:endParaRPr>
          </a:p>
          <a:p>
            <a:pPr>
              <a:spcBef>
                <a:spcPct val="15000"/>
              </a:spcBef>
              <a:buSzPct val="75000"/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楷体_GB2312" pitchFamily="49" charset="-122"/>
              </a:rPr>
              <a:t>只改一位，只改一格，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楷体_GB2312" pitchFamily="49" charset="-122"/>
              </a:rPr>
              <a:t>6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楷体_GB2312" pitchFamily="49" charset="-122"/>
              </a:rPr>
              <a:t>次。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楷体_GB2312" pitchFamily="49" charset="-122"/>
            </a:endParaRPr>
          </a:p>
          <a:p>
            <a:pPr>
              <a:spcBef>
                <a:spcPct val="15000"/>
              </a:spcBef>
              <a:buSzPct val="75000"/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与原码</a:t>
            </a: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“</a:t>
            </a: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距离</a:t>
            </a: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”</a:t>
            </a: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越小，概率越大。</a:t>
            </a:r>
            <a:endParaRPr lang="en-US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12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12" dur="500"/>
                                        <p:tgtEl>
                                          <p:spTgt spid="39940">
                                            <p:txEl>
                                              <p:charRg st="12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28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17" dur="500"/>
                                        <p:tgtEl>
                                          <p:spTgt spid="39940">
                                            <p:txEl>
                                              <p:charRg st="28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22" dur="500"/>
                                        <p:tgtEl>
                                          <p:spTgt spid="39940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51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27" dur="500"/>
                                        <p:tgtEl>
                                          <p:spTgt spid="39940">
                                            <p:txEl>
                                              <p:charRg st="51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65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32" dur="500"/>
                                        <p:tgtEl>
                                          <p:spTgt spid="39940">
                                            <p:txEl>
                                              <p:charRg st="65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3"/>
          <p:cNvSpPr/>
          <p:nvPr/>
        </p:nvSpPr>
        <p:spPr>
          <a:xfrm>
            <a:off x="2928938" y="2143125"/>
            <a:ext cx="3429000" cy="143192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b"/>
          <a:p>
            <a:pPr algn="ctr" eaLnBrk="0" hangingPunct="0"/>
            <a:r>
              <a:rPr lang="zh-CN" altLang="en-US" sz="44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行列式判定线性无关</a:t>
            </a:r>
            <a:endParaRPr lang="zh-CN" altLang="en-US" sz="4400" b="1" dirty="0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0" name="矩形 3"/>
          <p:cNvSpPr/>
          <p:nvPr/>
        </p:nvSpPr>
        <p:spPr>
          <a:xfrm>
            <a:off x="2197100" y="1104900"/>
            <a:ext cx="4889500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48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线性代数</a:t>
            </a:r>
            <a:endParaRPr lang="zh-CN" altLang="en-US" sz="48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6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2825750" y="685800"/>
            <a:ext cx="3816350" cy="431800"/>
          </a:xfrm>
        </p:spPr>
        <p:txBody>
          <a:bodyPr wrap="square" anchor="ctr"/>
          <a:p>
            <a:pPr indent="0" eaLnBrk="1" hangingPunct="1"/>
            <a:r>
              <a:rPr lang="zh-CN" altLang="en-US" sz="3600" b="1">
                <a:solidFill>
                  <a:srgbClr val="CC0000"/>
                </a:solidFill>
                <a:ea typeface="黑体" panose="02010609060101010101" pitchFamily="2" charset="-122"/>
                <a:sym typeface="Symbol" panose="05050102010706020507" pitchFamily="18" charset="2"/>
              </a:rPr>
              <a:t>小学智力测验</a:t>
            </a:r>
            <a:endParaRPr lang="zh-CN" altLang="en-US" sz="3600"/>
          </a:p>
        </p:txBody>
      </p:sp>
      <p:sp>
        <p:nvSpPr>
          <p:cNvPr id="49155" name="Rectangle 3"/>
          <p:cNvSpPr/>
          <p:nvPr/>
        </p:nvSpPr>
        <p:spPr>
          <a:xfrm>
            <a:off x="1778000" y="1314450"/>
            <a:ext cx="6165850" cy="2998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ts val="3100"/>
              </a:lnSpc>
            </a:pP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例 </a:t>
            </a:r>
            <a:r>
              <a:rPr lang="en-US" altLang="x-none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1.  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数列前两项为 </a:t>
            </a:r>
            <a:r>
              <a:rPr lang="en-US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1,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2,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第</a:t>
            </a:r>
            <a:r>
              <a:rPr lang="en-US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项  </a:t>
            </a:r>
            <a:r>
              <a:rPr lang="en-US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 ? </a:t>
            </a:r>
            <a:endParaRPr lang="zh-CN" altLang="en-US" sz="2400" b="1" dirty="0">
              <a:solidFill>
                <a:srgbClr val="80008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>
              <a:lnSpc>
                <a:spcPts val="3100"/>
              </a:lnSpc>
            </a:pP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</a:t>
            </a:r>
            <a:r>
              <a:rPr lang="en-US" altLang="x-none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  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求通项公式 </a:t>
            </a:r>
            <a:r>
              <a:rPr lang="en-US" altLang="x-none" sz="24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u</a:t>
            </a:r>
            <a:r>
              <a:rPr lang="en-US" altLang="x-none" sz="24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x-none" sz="24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=an</a:t>
            </a:r>
            <a:r>
              <a:rPr lang="en-US" altLang="x-none" sz="2400" b="1" baseline="30000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x-none" sz="24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+bn+c 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使前三项1,2,0.</a:t>
            </a:r>
            <a:endParaRPr lang="zh-CN" altLang="en-US" sz="2400" b="1" dirty="0">
              <a:solidFill>
                <a:srgbClr val="80008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>
              <a:lnSpc>
                <a:spcPts val="31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                </a:t>
            </a:r>
            <a:r>
              <a:rPr lang="en-US" altLang="x-none" sz="24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                </a:t>
            </a:r>
            <a:endParaRPr lang="zh-CN" alt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>
              <a:lnSpc>
                <a:spcPts val="31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</a:t>
            </a:r>
            <a:r>
              <a:rPr lang="en-US" altLang="x-none" sz="24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=&gt;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x-none" sz="24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c,b,a</a:t>
            </a:r>
            <a:r>
              <a:rPr lang="en-US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rgbClr val="800080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-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3,</a:t>
            </a:r>
            <a:r>
              <a:rPr lang="en-US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1/2,</a:t>
            </a:r>
            <a:r>
              <a:rPr lang="zh-CN" altLang="en-US" sz="24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800080"/>
                </a:solidFill>
                <a:latin typeface="楷体" panose="02010609060101010101" pitchFamily="49" charset="-122"/>
                <a:ea typeface="宋体" panose="02010600030101010101" pitchFamily="2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3/2</a:t>
            </a:r>
            <a:r>
              <a:rPr lang="en-US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endParaRPr lang="en-US" altLang="x-none" sz="2400" b="1" dirty="0">
              <a:solidFill>
                <a:srgbClr val="80008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lnSpc>
                <a:spcPts val="3100"/>
              </a:lnSpc>
              <a:spcBef>
                <a:spcPts val="600"/>
              </a:spcBef>
            </a:pPr>
            <a:endParaRPr lang="en-US" altLang="x-none" sz="2400" b="1" dirty="0">
              <a:solidFill>
                <a:srgbClr val="80008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lnSpc>
                <a:spcPts val="3100"/>
              </a:lnSpc>
              <a:buFont typeface="Symbol" panose="05050102010706020507" pitchFamily="18" charset="2"/>
              <a:buChar char="Þ"/>
            </a:pPr>
            <a:r>
              <a:rPr lang="en-US" altLang="x-none" sz="24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x-none" sz="24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ea typeface="楷体_GB2312" pitchFamily="49" charset="-122"/>
                <a:sym typeface="Times New Roman" panose="02020603050405020304" pitchFamily="18" charset="0"/>
              </a:rPr>
              <a:t>n</a:t>
            </a:r>
            <a:r>
              <a:rPr lang="zh-CN" altLang="en-US" sz="24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</a:t>
            </a:r>
            <a:r>
              <a:rPr lang="zh-CN" altLang="en-US" sz="2400" b="1" dirty="0">
                <a:solidFill>
                  <a:srgbClr val="800080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-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3/2)</a:t>
            </a:r>
            <a:r>
              <a:rPr lang="en-US" altLang="x-none" sz="24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altLang="en-US" sz="2400" b="1" baseline="30000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24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(1/2)</a:t>
            </a:r>
            <a:r>
              <a:rPr lang="en-US" altLang="x-none" sz="24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altLang="en-US" sz="2400" b="1" dirty="0">
                <a:solidFill>
                  <a:srgbClr val="800080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-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x-none" sz="2400" b="1" dirty="0">
              <a:solidFill>
                <a:srgbClr val="80008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lnSpc>
                <a:spcPts val="3100"/>
              </a:lnSpc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答</a:t>
            </a:r>
            <a:r>
              <a:rPr lang="en-US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可</a:t>
            </a:r>
            <a:r>
              <a:rPr lang="en-US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915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6350" y="2152650"/>
            <a:ext cx="1822450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0" y="1384300"/>
            <a:ext cx="1257300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6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3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charRg st="30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154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charRg st="154" end="2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217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charRg st="217" end="2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240" end="2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49155">
                                            <p:txEl>
                                              <p:charRg st="240" end="2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1643063" y="628650"/>
            <a:ext cx="6000750" cy="650875"/>
          </a:xfrm>
        </p:spPr>
        <p:txBody>
          <a:bodyPr wrap="square" anchor="ctr"/>
          <a:p>
            <a:pPr indent="0" eaLnBrk="1" hangingPunct="1"/>
            <a:r>
              <a:rPr lang="zh-CN" altLang="en-US" sz="3600" b="1">
                <a:solidFill>
                  <a:srgbClr val="CC0000"/>
                </a:solidFill>
                <a:ea typeface="黑体" panose="02010609060101010101" pitchFamily="2" charset="-122"/>
              </a:rPr>
              <a:t>线性方程组惟一解条件</a:t>
            </a:r>
            <a:endParaRPr lang="zh-CN" altLang="en-US" sz="3600" b="1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50179" name="矩形 6"/>
          <p:cNvSpPr/>
          <p:nvPr/>
        </p:nvSpPr>
        <p:spPr>
          <a:xfrm>
            <a:off x="520700" y="1285875"/>
            <a:ext cx="8032750" cy="31988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例</a:t>
            </a:r>
            <a:r>
              <a:rPr lang="en-US" altLang="x-none" sz="20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x-none" sz="20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.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任取数列前三项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en-US" altLang="x-none" sz="2000" b="1" baseline="-20000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en-US" altLang="x-none" sz="2000" b="1" baseline="-20000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en-US" altLang="x-none" sz="2000" b="1" baseline="-20000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是否有通项公式 </a:t>
            </a:r>
            <a:r>
              <a:rPr lang="en-US" altLang="x-none"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en-US" altLang="x-none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x-none"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an</a:t>
            </a:r>
            <a:r>
              <a:rPr lang="en-US" altLang="x-none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US" altLang="x-none"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endParaRPr lang="en-US" altLang="x-none" sz="2000" b="1" dirty="0">
              <a:solidFill>
                <a:srgbClr val="80008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90000"/>
              </a:lnSpc>
            </a:pPr>
            <a:endParaRPr lang="en-US" altLang="x-none" sz="2000" b="1" dirty="0">
              <a:solidFill>
                <a:srgbClr val="80008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ts val="1900"/>
              </a:lnSpc>
              <a:spcBef>
                <a:spcPts val="600"/>
              </a:spcBef>
              <a:buChar char="•"/>
            </a:pP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分析</a:t>
            </a:r>
            <a:r>
              <a:rPr lang="en-US" altLang="x-none" sz="20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 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方程组</a:t>
            </a:r>
            <a:r>
              <a:rPr lang="en-US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        </a:t>
            </a:r>
            <a:endParaRPr lang="en-US" altLang="x-none" sz="2000" b="1" dirty="0">
              <a:solidFill>
                <a:srgbClr val="80008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ts val="2400"/>
              </a:lnSpc>
              <a:spcAft>
                <a:spcPts val="600"/>
              </a:spcAft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             是否总是有解？</a:t>
            </a:r>
            <a:endParaRPr lang="en-US" altLang="x-none" sz="2000" b="1" dirty="0">
              <a:solidFill>
                <a:srgbClr val="80008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Char char="•"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方程组写成向量形式</a:t>
            </a:r>
            <a:endParaRPr lang="en-US" altLang="x-none" sz="2000" b="1" dirty="0">
              <a:solidFill>
                <a:srgbClr val="80008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ts val="2800"/>
              </a:lnSpc>
              <a:spcBef>
                <a:spcPts val="1800"/>
              </a:spcBef>
            </a:pPr>
            <a:r>
              <a:rPr lang="en-US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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几何向量等式</a:t>
            </a:r>
            <a:endParaRPr lang="en-US" altLang="x-none" sz="2000" b="1" dirty="0">
              <a:solidFill>
                <a:srgbClr val="80008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存在唯一解</a:t>
            </a:r>
            <a:r>
              <a:rPr lang="en-US" altLang="x-none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x-none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OA</a:t>
            </a:r>
            <a:r>
              <a:rPr lang="en-US" altLang="x-none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x-none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,OA</a:t>
            </a:r>
            <a:r>
              <a:rPr lang="en-US" altLang="x-none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x-none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,OA</a:t>
            </a:r>
            <a:r>
              <a:rPr lang="en-US" altLang="x-none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不共面</a:t>
            </a:r>
            <a:r>
              <a:rPr lang="en-US" altLang="x-none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x-none" sz="20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</a:pPr>
            <a:r>
              <a:rPr lang="en-US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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平行六面体体积</a:t>
            </a:r>
            <a:endParaRPr lang="en-US" altLang="x-none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018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6350" y="1663700"/>
            <a:ext cx="1944688" cy="969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571750"/>
            <a:ext cx="2584450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270250"/>
            <a:ext cx="2970213" cy="44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4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00" y="4038600"/>
            <a:ext cx="20955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5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0500" y="3898900"/>
            <a:ext cx="2095500" cy="696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43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charRg st="43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66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charRg st="66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137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charRg st="137" end="1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147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charRg st="147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16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0179">
                                            <p:txEl>
                                              <p:charRg st="160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183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0179">
                                            <p:txEl>
                                              <p:charRg st="183" end="1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2228850" y="984250"/>
            <a:ext cx="4487863" cy="430213"/>
          </a:xfrm>
        </p:spPr>
        <p:txBody>
          <a:bodyPr wrap="square" lIns="91440" tIns="45720" rIns="91440" bIns="45720" anchor="ctr"/>
          <a:p>
            <a:pPr eaLnBrk="1" hangingPunct="1"/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行列式</a:t>
            </a:r>
            <a:endParaRPr lang="zh-CN" altLang="en-US" sz="3600" b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132099" name="矩形 6"/>
          <p:cNvSpPr>
            <a:spLocks noChangeArrowheads="1"/>
          </p:cNvSpPr>
          <p:nvPr/>
        </p:nvSpPr>
        <p:spPr bwMode="auto">
          <a:xfrm>
            <a:off x="588963" y="1606550"/>
            <a:ext cx="7966075" cy="2432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strike="noStrike" noProof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n-ea"/>
                <a:sym typeface="Symbol" panose="05050102010706020507" pitchFamily="18" charset="2"/>
              </a:rPr>
              <a:t>        </a:t>
            </a:r>
            <a:r>
              <a:rPr lang="en-US" altLang="zh-CN" sz="2400" b="1" strike="noStrike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zh-CN" altLang="en-US" sz="2400" b="1" strike="noStrike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以</a:t>
            </a:r>
            <a:r>
              <a:rPr lang="en-US" altLang="zh-CN" sz="2400" b="1" i="1" strike="noStrike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OA</a:t>
            </a:r>
            <a:r>
              <a:rPr lang="en-US" altLang="zh-CN" sz="2400" b="1" strike="noStrike" baseline="-2500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400" b="1" i="1" strike="noStrike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,OA</a:t>
            </a:r>
            <a:r>
              <a:rPr lang="en-US" altLang="zh-CN" sz="2400" b="1" strike="noStrike" baseline="-2500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altLang="zh-CN" sz="2400" b="1" i="1" strike="noStrike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,OA</a:t>
            </a:r>
            <a:r>
              <a:rPr lang="en-US" altLang="zh-CN" sz="2400" b="1" strike="noStrike" baseline="-2500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3 </a:t>
            </a:r>
            <a:r>
              <a:rPr lang="zh-CN" altLang="en-US" sz="2400" b="1" strike="noStrike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为棱的</a:t>
            </a:r>
            <a:r>
              <a:rPr lang="zh-CN" altLang="en-US" sz="2400" b="1" strike="noStrike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平行六面体体积 </a:t>
            </a:r>
            <a:r>
              <a:rPr lang="en-US" altLang="zh-CN" sz="2400" b="1" strike="noStrike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det</a:t>
            </a:r>
            <a:r>
              <a:rPr lang="en-US" altLang="zh-CN" sz="2400" b="1" strike="noStrike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400" b="1" i="1" strike="noStrike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 </a:t>
            </a:r>
            <a:r>
              <a:rPr lang="en-US" altLang="zh-CN" sz="2400" b="1" strike="noStrike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≠ 0 .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400" b="1" strike="noStrike" noProof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  <a:sym typeface="Symbol" panose="05050102010706020507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strike="noStrike" noProof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Wingdings" panose="05000000000000000000" pitchFamily="2" charset="2"/>
              </a:rPr>
              <a:t>       det</a:t>
            </a:r>
            <a:r>
              <a:rPr lang="en-US" altLang="zh-CN" sz="2400" b="1" i="1" strike="noStrike" noProof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Wingdings" panose="05000000000000000000" pitchFamily="2" charset="2"/>
              </a:rPr>
              <a:t>A</a:t>
            </a:r>
            <a:r>
              <a:rPr lang="en-US" altLang="zh-CN" sz="2400" b="1" strike="noStrike" noProof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Wingdings" panose="05000000000000000000" pitchFamily="2" charset="2"/>
              </a:rPr>
              <a:t> =2 </a:t>
            </a:r>
            <a:r>
              <a:rPr lang="en-US" altLang="zh-CN" sz="2400" b="1" strike="noStrike" noProof="1" dirty="0">
                <a:solidFill>
                  <a:schemeClr val="hlin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ea"/>
                <a:sym typeface="Wingdings" panose="05000000000000000000" pitchFamily="2" charset="2"/>
              </a:rPr>
              <a:t>≠</a:t>
            </a:r>
            <a:r>
              <a:rPr lang="en-US" altLang="zh-CN" sz="2400" b="1" strike="noStrike" noProof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Wingdings" panose="05000000000000000000" pitchFamily="2" charset="2"/>
              </a:rPr>
              <a:t>0</a:t>
            </a:r>
            <a:r>
              <a:rPr lang="en-US" altLang="zh-CN" sz="2400" b="1" strike="noStrike" noProof="1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Wingdings" panose="05000000000000000000" pitchFamily="2" charset="2"/>
              </a:rPr>
              <a:t>  =&gt;</a:t>
            </a:r>
            <a:r>
              <a:rPr lang="en-US" altLang="zh-CN" sz="2400" b="1" i="1" strike="noStrike" noProof="1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Wingdings" panose="05000000000000000000" pitchFamily="2" charset="2"/>
              </a:rPr>
              <a:t>AX</a:t>
            </a:r>
            <a:r>
              <a:rPr lang="en-US" altLang="zh-CN" sz="2400" b="1" strike="noStrike" noProof="1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Wingdings" panose="05000000000000000000" pitchFamily="2" charset="2"/>
              </a:rPr>
              <a:t>=</a:t>
            </a:r>
            <a:r>
              <a:rPr lang="en-US" altLang="zh-CN" sz="2400" b="1" strike="noStrike" noProof="1" dirty="0">
                <a:solidFill>
                  <a:schemeClr val="folHlink"/>
                </a:solidFill>
                <a:latin typeface="Symbol" panose="05050102010706020507" pitchFamily="18" charset="2"/>
                <a:ea typeface="宋体" panose="02010600030101010101" pitchFamily="2" charset="-122"/>
                <a:cs typeface="+mn-ea"/>
                <a:sym typeface="Wingdings" panose="05000000000000000000" pitchFamily="2" charset="2"/>
              </a:rPr>
              <a:t>b</a:t>
            </a:r>
            <a:r>
              <a:rPr lang="en-US" altLang="zh-CN" sz="2400" b="1" strike="noStrike" noProof="1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Wingdings" panose="05000000000000000000" pitchFamily="2" charset="2"/>
              </a:rPr>
              <a:t> </a:t>
            </a:r>
            <a:r>
              <a:rPr lang="zh-CN" altLang="en-US" sz="2400" b="1" strike="noStrike" noProof="1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Wingdings" panose="05000000000000000000" pitchFamily="2" charset="2"/>
              </a:rPr>
              <a:t>总有惟一解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3312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2050" y="2513013"/>
            <a:ext cx="6621463" cy="80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charRg st="47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charRg st="47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日期占位符 3"/>
          <p:cNvSpPr txBox="1">
            <a:spLocks noGrp="1"/>
          </p:cNvSpPr>
          <p:nvPr/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楷体" panose="02010609060101010101" pitchFamily="49" charset="-122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楷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2195513" y="771525"/>
            <a:ext cx="5078412" cy="457200"/>
          </a:xfrm>
        </p:spPr>
        <p:txBody>
          <a:bodyPr wrap="square" lIns="92075" tIns="46038" rIns="92075" bIns="46038" anchor="b"/>
          <a:p>
            <a:r>
              <a:rPr lang="zh-CN" altLang="en-US" sz="36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推广到</a:t>
            </a:r>
            <a:r>
              <a:rPr lang="en-US" altLang="zh-CN" sz="3600" b="1" i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</a:t>
            </a:r>
            <a:r>
              <a:rPr lang="zh-CN" altLang="en-US" sz="36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元方程组</a:t>
            </a:r>
            <a:endParaRPr lang="zh-CN" altLang="en-US" sz="36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4148" name="Rectangle 3"/>
          <p:cNvSpPr>
            <a:spLocks noGrp="1"/>
          </p:cNvSpPr>
          <p:nvPr>
            <p:ph type="body"/>
          </p:nvPr>
        </p:nvSpPr>
        <p:spPr>
          <a:xfrm>
            <a:off x="969963" y="1274763"/>
            <a:ext cx="7491412" cy="3222625"/>
          </a:xfrm>
        </p:spPr>
        <p:txBody>
          <a:bodyPr wrap="square" lIns="91440" tIns="45720" rIns="91440" bIns="45720" anchor="t"/>
          <a:p>
            <a:pPr>
              <a:buNone/>
            </a:pP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例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任给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个数作为数列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{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en-US" altLang="zh-CN" sz="2400" b="1" i="1" baseline="-25000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}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前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项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是否都存在满足条件的通项公式 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en-US" altLang="zh-CN" sz="2400" b="1" i="1" baseline="-25000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=a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+a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n+a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400" b="1" baseline="30000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+a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400" b="1" baseline="30000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+a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400" b="1" baseline="30000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zh-CN" altLang="en-US" sz="2400" b="1" i="1" dirty="0">
              <a:solidFill>
                <a:schemeClr val="fol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解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zh-CN" sz="2800" b="1" i="1" dirty="0">
              <a:solidFill>
                <a:schemeClr val="fol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zh-CN" sz="2800" b="1" i="1" dirty="0">
              <a:solidFill>
                <a:schemeClr val="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3414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3063" y="2286000"/>
            <a:ext cx="4249737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4148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charRg st="6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4148">
                                            <p:txEl>
                                              <p:charRg st="65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/>
          </p:cNvSpPr>
          <p:nvPr>
            <p:ph type="body"/>
          </p:nvPr>
        </p:nvSpPr>
        <p:spPr>
          <a:xfrm>
            <a:off x="969963" y="1490663"/>
            <a:ext cx="7620000" cy="3222625"/>
          </a:xfrm>
        </p:spPr>
        <p:txBody>
          <a:bodyPr wrap="square" anchor="t"/>
          <a:p>
            <a:endParaRPr lang="zh-CN" altLang="en-US" sz="28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x-none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det</a:t>
            </a:r>
            <a:r>
              <a:rPr lang="en-US" altLang="x-none" sz="2800" b="1" i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x-none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=288 </a:t>
            </a:r>
            <a:r>
              <a:rPr lang="en-US" altLang="x-none" sz="2800" b="1" dirty="0">
                <a:solidFill>
                  <a:schemeClr val="hlin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≠</a:t>
            </a:r>
            <a:r>
              <a:rPr lang="en-US" altLang="x-none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x-none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n-US" altLang="x-none" sz="28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=&gt; </a:t>
            </a:r>
            <a:r>
              <a:rPr lang="en-US" altLang="x-none" sz="28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AX</a:t>
            </a:r>
            <a:r>
              <a:rPr lang="en-US" altLang="x-none" sz="28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 </a:t>
            </a:r>
            <a:r>
              <a:rPr lang="en-US" altLang="x-none" sz="2800" b="1" dirty="0">
                <a:solidFill>
                  <a:schemeClr val="folHlin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altLang="x-none" sz="28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总有惟一解。</a:t>
            </a:r>
            <a:endParaRPr lang="zh-CN" altLang="en-US" sz="2800" b="1" dirty="0">
              <a:solidFill>
                <a:schemeClr val="fol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取数列前</a:t>
            </a:r>
            <a:r>
              <a:rPr lang="en-US" altLang="x-none" sz="28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项为 </a:t>
            </a:r>
            <a:r>
              <a:rPr lang="en-US" altLang="x-none" sz="28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1,2,3,4,2013</a:t>
            </a:r>
            <a:endParaRPr lang="en-US" altLang="x-none" sz="2800" b="1" dirty="0">
              <a:solidFill>
                <a:schemeClr val="fol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x-none" sz="2800" b="1" dirty="0">
              <a:solidFill>
                <a:schemeClr val="fol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277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4788" y="627063"/>
            <a:ext cx="6697662" cy="140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3076575"/>
            <a:ext cx="453707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6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charRg st="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charRg st="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charRg st="31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charRg st="31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body"/>
          </p:nvPr>
        </p:nvSpPr>
        <p:spPr>
          <a:xfrm>
            <a:off x="1143000" y="1143000"/>
            <a:ext cx="7239000" cy="3429000"/>
          </a:xfrm>
        </p:spPr>
        <p:txBody>
          <a:bodyPr wrap="square" lIns="91440" tIns="45720" rIns="91440" bIns="45720" anchor="t"/>
          <a:p>
            <a:pPr algn="just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视频：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1.  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李尚志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数学大观</a:t>
            </a:r>
            <a:endParaRPr lang="en-US" altLang="x-none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楷体_GB2312" pitchFamily="49" charset="-122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x-none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            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2. 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欧阳夏丹对话李尚志</a:t>
            </a:r>
            <a:endParaRPr lang="en-US" altLang="x-none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楷体_GB2312" pitchFamily="49" charset="-122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中国大学教学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2014.12: 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我思我行我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MOOC</a:t>
            </a:r>
            <a:endParaRPr lang="en-US" altLang="zh-CN" sz="2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楷体_GB2312" pitchFamily="49" charset="-122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搜索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: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爱课程</a:t>
            </a:r>
            <a:r>
              <a:rPr lang="en-US" altLang="x-none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x-none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 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www.icourses.cn 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楷体_GB2312" pitchFamily="49" charset="-122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中国大学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MOOC: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微积分启蒙  线性代数启蒙 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Shangzhi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博客 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blog.sina.com.cn/kumath 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      梦在脚 下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, 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数学聊斋，数学诗选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楷体_GB2312" pitchFamily="49" charset="-122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      比梦更美好，名师培养了我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4" name="Rectangle 3"/>
          <p:cNvSpPr>
            <a:spLocks noGrp="1"/>
          </p:cNvSpPr>
          <p:nvPr>
            <p:ph type="title"/>
          </p:nvPr>
        </p:nvSpPr>
        <p:spPr>
          <a:xfrm>
            <a:off x="3071813" y="571500"/>
            <a:ext cx="3097212" cy="496888"/>
          </a:xfrm>
        </p:spPr>
        <p:txBody>
          <a:bodyPr wrap="square" lIns="91440" tIns="45720" rIns="91440" bIns="45720" anchor="ctr"/>
          <a:p>
            <a:pPr eaLnBrk="1" hangingPunct="1"/>
            <a:r>
              <a:rPr lang="zh-CN" altLang="en-US" sz="4000" b="1" dirty="0">
                <a:solidFill>
                  <a:srgbClr val="CC0000"/>
                </a:solidFill>
                <a:ea typeface="黑体" panose="02010609060101010101" pitchFamily="2" charset="-122"/>
              </a:rPr>
              <a:t>网络资源</a:t>
            </a:r>
            <a:endParaRPr lang="zh-CN" altLang="en-US" sz="4000" b="1" dirty="0">
              <a:solidFill>
                <a:srgbClr val="CC0000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5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charRg st="15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41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charRg st="41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66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charRg st="66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92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charRg st="92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16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charRg st="116" end="1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61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386">
                                            <p:txEl>
                                              <p:charRg st="161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84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386">
                                            <p:txEl>
                                              <p:charRg st="184" end="2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1785938" y="571500"/>
            <a:ext cx="5929312" cy="514350"/>
          </a:xfrm>
        </p:spPr>
        <p:txBody>
          <a:bodyPr wrap="square" lIns="92075" tIns="46038" rIns="92075" bIns="46038" anchor="b"/>
          <a:p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二元一次方程组的求解公式</a:t>
            </a:r>
            <a:endParaRPr lang="en-US" altLang="x-none" sz="3200" b="1" dirty="0">
              <a:solidFill>
                <a:srgbClr val="0000FF"/>
              </a:solidFill>
              <a:latin typeface="Times New Roman" panose="02020603050405020304" pitchFamily="18" charset="0"/>
              <a:ea typeface="楷体_GB2312"/>
            </a:endParaRPr>
          </a:p>
        </p:txBody>
      </p:sp>
      <p:pic>
        <p:nvPicPr>
          <p:cNvPr id="13824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2250" y="2214563"/>
            <a:ext cx="1892300" cy="1500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000125" y="1214438"/>
            <a:ext cx="7429500" cy="3714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Wingdings" panose="05000000000000000000" pitchFamily="2" charset="2"/>
              </a:rPr>
              <a:t>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Wingdings" panose="05000000000000000000" pitchFamily="2" charset="2"/>
              </a:rPr>
              <a:t>二元一次方程组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8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解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原式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5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/>
              </a:rPr>
              <a:t>两边点乘</a:t>
            </a:r>
            <a:endParaRPr kumimoji="0" lang="en-US" altLang="zh-CN" sz="2400" b="1" i="1" u="none" strike="noStrike" kern="1200" cap="none" spc="0" normalizeH="0" baseline="-2500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=&gt; </a:t>
            </a:r>
            <a:r>
              <a:rPr kumimoji="0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Symbol" panose="05050102010706020507" pitchFamily="18" charset="2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=(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/>
              </a:rPr>
              <a:t>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)=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endParaRPr kumimoji="0" lang="en-US" altLang="zh-CN" sz="2400" b="1" i="0" u="none" strike="noStrike" kern="1200" cap="none" spc="0" normalizeH="0" baseline="-2500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5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=|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OA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||</a:t>
            </a:r>
            <a:r>
              <a:rPr kumimoji="0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OB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’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|cos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/>
              </a:rPr>
              <a:t></a:t>
            </a:r>
            <a:r>
              <a:rPr kumimoji="0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/>
              </a:rPr>
              <a:t>AOB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Symbol" panose="05050102010706020507"/>
              </a:rPr>
              <a:t>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/>
              </a:rPr>
              <a:t>=|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/>
              </a:rPr>
              <a:t>OA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/>
              </a:rPr>
              <a:t>||</a:t>
            </a:r>
            <a:r>
              <a:rPr kumimoji="0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/>
              </a:rPr>
              <a:t>OB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/>
              </a:rPr>
              <a:t>|cos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/>
              </a:rPr>
              <a:t>(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/>
              </a:rPr>
              <a:t>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/>
              </a:rPr>
              <a:t>AOB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Symbol" panose="05050102010706020507"/>
              </a:rPr>
              <a:t>-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Symbol" panose="05050102010706020507" pitchFamily="18" charset="2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/>
              </a:rPr>
              <a:t>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/>
              </a:rPr>
              <a:t>/2)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Symbol" panose="05050102010706020507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/>
              </a:rPr>
              <a:t> 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/>
              </a:rPr>
              <a:t>=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/>
              </a:rPr>
              <a:t>|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/>
              </a:rPr>
              <a:t>OA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/>
              </a:rPr>
              <a:t>||</a:t>
            </a:r>
            <a:r>
              <a:rPr kumimoji="0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/>
              </a:rPr>
              <a:t>OB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/>
              </a:rPr>
              <a:t>|sin</a:t>
            </a:r>
            <a:r>
              <a:rPr kumimoji="0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/>
              </a:rPr>
              <a:t>AOB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Symbol" panose="05050102010706020507"/>
              </a:rPr>
              <a:t>=S</a:t>
            </a:r>
            <a:r>
              <a:rPr kumimoji="0" lang="en-US" altLang="zh-CN" sz="2400" b="1" i="1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Symbol" panose="05050102010706020507"/>
              </a:rPr>
              <a:t>OAPB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Symbol" panose="05050102010706020507"/>
              </a:rPr>
              <a:t>=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                          </a:t>
            </a:r>
            <a:endParaRPr kumimoji="0" lang="en-US" altLang="zh-CN" sz="2400" b="1" i="0" u="none" strike="noStrike" kern="1200" cap="none" spc="0" normalizeH="0" baseline="-2500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3279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3" y="1071563"/>
            <a:ext cx="3552825" cy="65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80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785938"/>
            <a:ext cx="2928938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81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38" y="1785938"/>
            <a:ext cx="2500312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83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313" y="2428875"/>
            <a:ext cx="3500437" cy="47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84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438" y="2928938"/>
            <a:ext cx="2714625" cy="395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85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2063" y="3071813"/>
            <a:ext cx="1357312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86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25" y="3357563"/>
            <a:ext cx="1571625" cy="382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9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625" y="4162425"/>
            <a:ext cx="2428875" cy="55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charRg st="11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8244">
                                            <p:txEl>
                                              <p:charRg st="11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charRg st="18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8244">
                                            <p:txEl>
                                              <p:charRg st="18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charRg st="57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8244">
                                            <p:txEl>
                                              <p:charRg st="57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charRg st="66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8244">
                                            <p:txEl>
                                              <p:charRg st="66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charRg st="114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8244">
                                            <p:txEl>
                                              <p:charRg st="114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charRg st="156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38244">
                                            <p:txEl>
                                              <p:charRg st="156" end="1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1571625" y="571500"/>
            <a:ext cx="4357688" cy="514350"/>
          </a:xfrm>
        </p:spPr>
        <p:txBody>
          <a:bodyPr wrap="square" lIns="92075" tIns="46038" rIns="92075" bIns="46038" anchor="b"/>
          <a:p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有向面积</a:t>
            </a:r>
            <a:endParaRPr lang="en-US" altLang="x-none" sz="3200" b="1" dirty="0">
              <a:solidFill>
                <a:srgbClr val="0000FF"/>
              </a:solidFill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138244" name="Rectangle 4"/>
          <p:cNvSpPr/>
          <p:nvPr/>
        </p:nvSpPr>
        <p:spPr>
          <a:xfrm>
            <a:off x="642938" y="1143000"/>
            <a:ext cx="7929562" cy="3429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lnSpc>
                <a:spcPts val="2875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660066"/>
                </a:solidFill>
                <a:latin typeface="Symbol" panose="05050102010706020507" pitchFamily="18" charset="2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2400" b="1" i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Wingdings" panose="05000000000000000000" pitchFamily="2" charset="2"/>
              </a:rPr>
              <a:t>|OA|OB| </a:t>
            </a: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Wingdings" panose="05000000000000000000" pitchFamily="2" charset="2"/>
              </a:rPr>
              <a:t>sin</a:t>
            </a: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</a:t>
            </a:r>
            <a:r>
              <a:rPr lang="en-US" altLang="zh-CN" sz="2400" b="1" i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AOB</a:t>
            </a:r>
            <a:endParaRPr lang="en-US" altLang="zh-CN" sz="2400" b="1" dirty="0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pPr marL="342900" indent="-342900" eaLnBrk="0" hangingPunct="0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Wingdings" panose="05000000000000000000" pitchFamily="2" charset="2"/>
              </a:rPr>
              <a:t> |</a:t>
            </a:r>
            <a:r>
              <a:rPr lang="en-US" altLang="zh-CN" sz="2400" b="1" dirty="0">
                <a:solidFill>
                  <a:srgbClr val="660066"/>
                </a:solidFill>
                <a:latin typeface="Symbol" panose="05050102010706020507" pitchFamily="18" charset="2"/>
                <a:ea typeface="楷体" panose="02010609060101010101" pitchFamily="49" charset="-122"/>
                <a:sym typeface="Wingdings" panose="05000000000000000000" pitchFamily="2" charset="2"/>
              </a:rPr>
              <a:t>D</a:t>
            </a: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Wingdings" panose="05000000000000000000" pitchFamily="2" charset="2"/>
              </a:rPr>
              <a:t>|=|</a:t>
            </a:r>
            <a:r>
              <a:rPr lang="en-US" altLang="zh-CN" sz="2400" b="1" i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Wingdings" panose="05000000000000000000" pitchFamily="2" charset="2"/>
              </a:rPr>
              <a:t>S</a:t>
            </a:r>
            <a:r>
              <a:rPr lang="en-US" altLang="zh-CN" sz="2400" b="1" i="1" baseline="-25000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Wingdings" panose="05000000000000000000" pitchFamily="2" charset="2"/>
              </a:rPr>
              <a:t>OAPB</a:t>
            </a:r>
            <a:r>
              <a:rPr lang="zh-CN" altLang="en-US" sz="2400" b="1" i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|. </a:t>
            </a:r>
            <a:r>
              <a:rPr lang="en-US" altLang="zh-CN" sz="2400" b="1" dirty="0">
                <a:solidFill>
                  <a:srgbClr val="660066"/>
                </a:solidFill>
                <a:latin typeface="Symbol" panose="05050102010706020507" pitchFamily="18" charset="2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400" b="1" dirty="0">
                <a:solidFill>
                  <a:srgbClr val="CC0000"/>
                </a:solidFill>
                <a:latin typeface="Symbol" panose="05050102010706020507" pitchFamily="18" charset="2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&gt;0 </a:t>
            </a:r>
            <a:r>
              <a:rPr lang="en-US" altLang="zh-CN" sz="2400" b="1" dirty="0">
                <a:solidFill>
                  <a:srgbClr val="0932B7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(&lt; 0) </a:t>
            </a:r>
            <a:r>
              <a:rPr lang="en-US" altLang="zh-CN" sz="2400" b="1" dirty="0">
                <a:solidFill>
                  <a:srgbClr val="660066"/>
                </a:solidFill>
                <a:latin typeface="Symbol" panose="05050102010706020507" pitchFamily="18" charset="2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zh-CN" altLang="en-US" sz="2400" b="1" dirty="0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</a:t>
            </a:r>
            <a:r>
              <a:rPr lang="en-US" altLang="zh-CN" sz="2400" b="1" i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AOB</a:t>
            </a: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Mathematica1" panose="05000502060100000001" pitchFamily="2" charset="2"/>
              </a:rPr>
              <a:t>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(0,</a:t>
            </a:r>
            <a:r>
              <a:rPr lang="en-US" altLang="zh-CN" sz="2400" b="1" dirty="0">
                <a:solidFill>
                  <a:srgbClr val="CC0000"/>
                </a:solidFill>
                <a:latin typeface="Symbol" panose="05050102010706020507" pitchFamily="18" charset="2"/>
                <a:ea typeface="楷体" panose="02010609060101010101" pitchFamily="49" charset="-122"/>
                <a:sym typeface="Symbol" panose="05050102010706020507" pitchFamily="18" charset="2"/>
              </a:rPr>
              <a:t>p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) </a:t>
            </a:r>
            <a:r>
              <a:rPr lang="en-US" altLang="zh-CN" sz="2400" b="1" dirty="0">
                <a:solidFill>
                  <a:srgbClr val="0932B7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,(</a:t>
            </a:r>
            <a:r>
              <a:rPr lang="en-US" altLang="zh-CN" sz="2400" b="1" dirty="0">
                <a:solidFill>
                  <a:srgbClr val="0932B7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-</a:t>
            </a:r>
            <a:r>
              <a:rPr lang="en-US" altLang="zh-CN" sz="2400" b="1" dirty="0">
                <a:solidFill>
                  <a:srgbClr val="0932B7"/>
                </a:solidFill>
                <a:latin typeface="Symbol" panose="05050102010706020507" pitchFamily="18" charset="2"/>
                <a:ea typeface="楷体" panose="02010609060101010101" pitchFamily="49" charset="-122"/>
                <a:sym typeface="Symbol" panose="05050102010706020507" pitchFamily="18" charset="2"/>
              </a:rPr>
              <a:t>p</a:t>
            </a:r>
            <a:r>
              <a:rPr lang="en-US" altLang="zh-CN" sz="2400" b="1" dirty="0">
                <a:solidFill>
                  <a:srgbClr val="0932B7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,0). </a:t>
            </a:r>
            <a:endParaRPr lang="en-US" altLang="zh-CN" sz="2400" b="1" dirty="0">
              <a:solidFill>
                <a:srgbClr val="0932B7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eaLnBrk="0" hangingPunct="0">
              <a:lnSpc>
                <a:spcPts val="1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     </a:t>
            </a: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endParaRPr lang="en-US" altLang="zh-CN" sz="2400" b="1" dirty="0">
              <a:solidFill>
                <a:srgbClr val="66006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eaLnBrk="0" hangingPunc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=|</a:t>
            </a:r>
            <a:r>
              <a:rPr lang="en-US" altLang="zh-CN" sz="2400" b="1" i="1" dirty="0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OB</a:t>
            </a: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||</a:t>
            </a:r>
            <a:r>
              <a:rPr lang="en-US" altLang="zh-CN" sz="2400" b="1" i="1" dirty="0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OA</a:t>
            </a: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|sin</a:t>
            </a: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</a:t>
            </a:r>
            <a:r>
              <a:rPr lang="en-US" altLang="zh-CN" sz="2400" b="1" i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BOA=|OA||OB</a:t>
            </a: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|(</a:t>
            </a:r>
            <a:r>
              <a:rPr lang="en-US" altLang="zh-CN" sz="2400" b="1" dirty="0">
                <a:solidFill>
                  <a:srgbClr val="66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-</a:t>
            </a: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sin</a:t>
            </a:r>
            <a:r>
              <a:rPr lang="en-US" altLang="zh-CN" sz="2400" b="1" i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AOB</a:t>
            </a: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)</a:t>
            </a:r>
            <a:endParaRPr lang="en-US" altLang="zh-CN" sz="2400" b="1" dirty="0">
              <a:solidFill>
                <a:srgbClr val="660066"/>
              </a:solidFill>
              <a:latin typeface="Times New Roman" panose="02020603050405020304" pitchFamily="18" charset="0"/>
              <a:ea typeface="楷体" panose="02010609060101010101" pitchFamily="49" charset="-122"/>
              <a:sym typeface="Symbol" panose="05050102010706020507" pitchFamily="18" charset="2"/>
            </a:endParaRPr>
          </a:p>
          <a:p>
            <a:pPr marL="342900" indent="-342900" eaLnBrk="0" hangingPunct="0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                             </a:t>
            </a: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  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两列互换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行列式变号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altLang="zh-CN" sz="24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eaLnBrk="0" hangingPunct="0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              </a:t>
            </a: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Wingdings" panose="05000000000000000000" pitchFamily="2" charset="2"/>
              </a:rPr>
              <a:t> </a:t>
            </a:r>
            <a:r>
              <a:rPr lang="zh-CN" altLang="en-US" sz="24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两列相等</a:t>
            </a:r>
            <a:r>
              <a:rPr lang="en-US" altLang="zh-CN" sz="24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zh-CN" altLang="en-US" sz="24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值为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n-US" altLang="zh-CN" sz="24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zh-CN" sz="2400" b="1" dirty="0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eaLnBrk="0" hangingPunct="0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</a:t>
            </a:r>
            <a:r>
              <a:rPr lang="en-US" altLang="zh-CN" sz="2400" b="1" dirty="0">
                <a:solidFill>
                  <a:srgbClr val="660066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 </a:t>
            </a:r>
            <a:r>
              <a:rPr lang="zh-CN" altLang="en-US" sz="24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提取列公因子</a:t>
            </a:r>
            <a:r>
              <a:rPr lang="en-US" altLang="zh-CN" sz="24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zh-CN" sz="2400" b="1" dirty="0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eaLnBrk="0" hangingPunct="0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                  </a:t>
            </a:r>
            <a:endParaRPr lang="en-US" altLang="zh-CN" sz="24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6563" y="642938"/>
            <a:ext cx="1671637" cy="1357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143000"/>
            <a:ext cx="1928813" cy="39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6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3" y="2071688"/>
            <a:ext cx="1571625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67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3" y="2500313"/>
            <a:ext cx="1928812" cy="398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68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3" y="3357563"/>
            <a:ext cx="5048250" cy="42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69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5" y="2928938"/>
            <a:ext cx="4781550" cy="392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25" y="3786188"/>
            <a:ext cx="7000875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8244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charRg st="44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8244">
                                            <p:txEl>
                                              <p:charRg st="44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charRg st="108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8244">
                                            <p:txEl>
                                              <p:charRg st="108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charRg st="166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8244">
                                            <p:txEl>
                                              <p:charRg st="166" end="2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charRg st="212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8244">
                                            <p:txEl>
                                              <p:charRg st="212" end="2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charRg st="288" end="3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8244">
                                            <p:txEl>
                                              <p:charRg st="288" end="3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1571625" y="571500"/>
            <a:ext cx="4357688" cy="514350"/>
          </a:xfrm>
        </p:spPr>
        <p:txBody>
          <a:bodyPr wrap="square" lIns="92075" tIns="46038" rIns="92075" bIns="46038" anchor="b"/>
          <a:p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割补法与初等变换</a:t>
            </a:r>
            <a:endParaRPr lang="en-US" altLang="x-none" sz="3200" b="1" dirty="0">
              <a:solidFill>
                <a:srgbClr val="0000FF"/>
              </a:solidFill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642938" y="1143000"/>
            <a:ext cx="7858125" cy="328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单位正方形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对角阵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矩形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):</a:t>
            </a:r>
            <a:endParaRPr kumimoji="0" lang="en-US" altLang="zh-CN" sz="2400" b="1" i="1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</a:t>
            </a:r>
            <a:endParaRPr kumimoji="0" lang="en-US" altLang="zh-CN" sz="2400" b="1" i="1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割补法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初等列变换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3.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一列的常数倍加到另一列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行列式值不变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             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8909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0" y="642938"/>
            <a:ext cx="1847850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8" y="1071563"/>
            <a:ext cx="2357437" cy="496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11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3" y="1643063"/>
            <a:ext cx="2571750" cy="493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12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63" y="1571625"/>
            <a:ext cx="2643187" cy="57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16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28625"/>
            <a:ext cx="1466850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17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63" y="2214563"/>
            <a:ext cx="2643187" cy="50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24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563" y="2786063"/>
            <a:ext cx="2714625" cy="407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26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8813" y="2786063"/>
            <a:ext cx="2500312" cy="42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27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1625" y="3214688"/>
            <a:ext cx="2643188" cy="39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28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6250" y="3214688"/>
            <a:ext cx="3530600" cy="42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32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6500" y="428625"/>
            <a:ext cx="2143125" cy="1735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33" name="Picture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6500" y="442913"/>
            <a:ext cx="2143125" cy="1731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34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6500" y="428625"/>
            <a:ext cx="2128838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0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813" y="4000500"/>
            <a:ext cx="3714750" cy="61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1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00563" y="4000500"/>
            <a:ext cx="3286125" cy="623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charRg st="5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8244">
                                            <p:txEl>
                                              <p:charRg st="58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charRg st="97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8244">
                                            <p:txEl>
                                              <p:charRg st="97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charRg st="104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38244">
                                            <p:txEl>
                                              <p:charRg st="104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Text Box 2"/>
          <p:cNvSpPr txBox="1"/>
          <p:nvPr/>
        </p:nvSpPr>
        <p:spPr>
          <a:xfrm>
            <a:off x="2286000" y="563563"/>
            <a:ext cx="3576638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乘法分配律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85813" y="1357313"/>
            <a:ext cx="7858125" cy="3143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b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det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(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a,b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)+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det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(a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,b)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=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det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(a+a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,b).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记为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*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b+a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*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b=(a+a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)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*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分配律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)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                   = (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e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e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)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*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(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e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e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)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  =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(e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*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e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)+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(e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*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e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)+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(e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*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e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)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(e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*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e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)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  =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det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(e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,e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)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det(e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,e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)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=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endParaRPr kumimoji="0" lang="en-US" altLang="zh-CN" sz="2400" b="1" i="0" u="none" strike="noStrike" kern="1200" cap="none" spc="0" normalizeH="0" baseline="-2500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29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endParaRPr kumimoji="0" lang="en-US" altLang="zh-CN" sz="2400" b="1" i="0" u="none" strike="noStrike" kern="1200" cap="none" spc="0" normalizeH="0" baseline="-2500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52234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563" y="2571750"/>
            <a:ext cx="1285875" cy="642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38" y="857250"/>
            <a:ext cx="1790700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1147763"/>
            <a:ext cx="3357563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3" y="1687513"/>
            <a:ext cx="46434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charRg st="2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6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charRg st="60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07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charRg st="107" end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6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charRg st="16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2"/>
          <p:cNvSpPr>
            <a:spLocks noGrp="1"/>
          </p:cNvSpPr>
          <p:nvPr>
            <p:ph type="body"/>
          </p:nvPr>
        </p:nvSpPr>
        <p:spPr>
          <a:xfrm>
            <a:off x="1000125" y="428625"/>
            <a:ext cx="7239000" cy="4229100"/>
          </a:xfrm>
        </p:spPr>
        <p:txBody>
          <a:bodyPr wrap="square" lIns="91440" tIns="45720" rIns="91440" bIns="45720" anchor="t"/>
          <a:p>
            <a:pPr>
              <a:spcBef>
                <a:spcPct val="0"/>
              </a:spcBef>
              <a:buNone/>
            </a:pPr>
            <a:endParaRPr lang="en-US" altLang="zh-CN" sz="3600" b="1" dirty="0">
              <a:latin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endParaRPr lang="zh-CN" altLang="en-US" b="1" dirty="0"/>
          </a:p>
        </p:txBody>
      </p:sp>
      <p:pic>
        <p:nvPicPr>
          <p:cNvPr id="10752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5075" y="1563688"/>
            <a:ext cx="3768725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2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988" y="1598613"/>
            <a:ext cx="2305050" cy="287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160463" y="1111250"/>
            <a:ext cx="4897438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求方程的实数解：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752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88" y="2041525"/>
            <a:ext cx="6122987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000125" y="1922463"/>
            <a:ext cx="10874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令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923925" y="2447925"/>
            <a:ext cx="7391400" cy="1797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zh-CN" sz="2800" b="1" u="none" strike="noStrike" kern="1200" cap="none" spc="0" normalizeH="0" baseline="3000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+x+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1)+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zh-CN" sz="2800" b="1" u="none" strike="noStrike" kern="1200" cap="none" spc="0" normalizeH="0" baseline="3000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+x+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5)=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zh-CN" sz="2800" b="1" u="none" strike="noStrike" kern="1200" cap="none" spc="0" normalizeH="0" baseline="3000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+13</a:t>
            </a:r>
            <a:endParaRPr kumimoji="0" lang="en-US" altLang="zh-CN" sz="2800" b="1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+2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=1,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a+b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3,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+5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=13 =&gt; b=4, a= 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altLang="zh-CN" sz="2800" b="1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            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-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7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u</a:t>
            </a:r>
            <a:r>
              <a:rPr kumimoji="0" lang="en-US" altLang="zh-CN" sz="2800" b="1" i="0" u="none" strike="noStrike" kern="1200" cap="none" spc="0" normalizeH="0" baseline="2600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+ 4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v</a:t>
            </a:r>
            <a:r>
              <a:rPr kumimoji="0" lang="en-US" altLang="zh-CN" sz="2800" b="1" i="0" u="none" strike="noStrike" kern="1200" cap="none" spc="0" normalizeH="0" baseline="2600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2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=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w</a:t>
            </a:r>
            <a:r>
              <a:rPr kumimoji="0" lang="en-US" altLang="zh-CN" sz="2800" b="1" i="0" u="none" strike="noStrike" kern="1200" cap="none" spc="0" normalizeH="0" baseline="2600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 = 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u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v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)</a:t>
            </a:r>
            <a:r>
              <a:rPr kumimoji="0" lang="en-US" altLang="zh-CN" sz="2800" b="1" i="0" u="none" strike="noStrike" kern="1200" cap="none" spc="0" normalizeH="0" baseline="2600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-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8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u</a:t>
            </a:r>
            <a:r>
              <a:rPr kumimoji="0" lang="en-US" altLang="zh-CN" sz="2800" b="1" i="0" u="none" strike="noStrike" kern="1200" cap="none" spc="0" normalizeH="0" baseline="2600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-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2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uv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Symbol" panose="05050102010706020507" pitchFamily="18" charset="2"/>
                <a:ea typeface="楷体" panose="02010609060101010101" pitchFamily="49" charset="-122"/>
                <a:cs typeface="+mn-cs"/>
              </a:rPr>
              <a:t>+3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v</a:t>
            </a:r>
            <a:r>
              <a:rPr kumimoji="0" lang="en-US" altLang="zh-CN" sz="2800" b="1" i="0" u="none" strike="noStrike" kern="1200" cap="none" spc="0" normalizeH="0" baseline="2600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2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= 0 , (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v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-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2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)(3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v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+4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) = 0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0752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538" y="4244975"/>
            <a:ext cx="4337050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1" name="文本框 1"/>
          <p:cNvSpPr txBox="1"/>
          <p:nvPr/>
        </p:nvSpPr>
        <p:spPr>
          <a:xfrm>
            <a:off x="2338705" y="466090"/>
            <a:ext cx="54057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   </a:t>
            </a: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线性相关攻破无理方程</a:t>
            </a: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 </a:t>
            </a:r>
            <a:endParaRPr lang="zh-CN" altLang="en-US" sz="3600" b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528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charRg st="21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7528">
                                            <p:txEl>
                                              <p:charRg st="21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charRg st="6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7528">
                                            <p:txEl>
                                              <p:charRg st="60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charRg st="113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7528">
                                            <p:txEl>
                                              <p:charRg st="113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  <p:bldP spid="1075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Rectangle 3"/>
          <p:cNvSpPr/>
          <p:nvPr/>
        </p:nvSpPr>
        <p:spPr>
          <a:xfrm>
            <a:off x="2616200" y="2205038"/>
            <a:ext cx="4032250" cy="73342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b"/>
          <a:p>
            <a:pPr algn="ctr" eaLnBrk="0" hangingPunct="0"/>
            <a:r>
              <a:rPr lang="zh-CN" altLang="en-US" sz="48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微分与导数</a:t>
            </a:r>
            <a:endParaRPr lang="zh-CN" altLang="en-US" sz="4800" b="1" dirty="0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4274" name="矩形 3"/>
          <p:cNvSpPr/>
          <p:nvPr/>
        </p:nvSpPr>
        <p:spPr>
          <a:xfrm>
            <a:off x="3314700" y="1366838"/>
            <a:ext cx="2514600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48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第一章</a:t>
            </a:r>
            <a:endParaRPr lang="zh-CN" altLang="en-US" sz="48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Rectangle 2"/>
          <p:cNvSpPr>
            <a:spLocks noGrp="1"/>
          </p:cNvSpPr>
          <p:nvPr>
            <p:ph type="title"/>
          </p:nvPr>
        </p:nvSpPr>
        <p:spPr>
          <a:xfrm>
            <a:off x="3733800" y="755650"/>
            <a:ext cx="2438400" cy="558800"/>
          </a:xfrm>
        </p:spPr>
        <p:txBody>
          <a:bodyPr wrap="square" lIns="92075" tIns="46038" rIns="92075" bIns="46038" anchor="b"/>
          <a:p>
            <a:pPr eaLnBrk="1" hangingPunct="1"/>
            <a:r>
              <a:rPr lang="zh-CN" altLang="zh-CN" sz="4800" dirty="0">
                <a:solidFill>
                  <a:srgbClr val="FFFF00"/>
                </a:solidFill>
              </a:rPr>
              <a:t>   </a:t>
            </a:r>
            <a:endParaRPr lang="zh-CN" altLang="zh-CN" sz="5400" b="1" dirty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/>
          </p:nvPr>
        </p:nvSpPr>
        <p:spPr>
          <a:xfrm>
            <a:off x="3035300" y="1454150"/>
            <a:ext cx="3562350" cy="2933700"/>
          </a:xfrm>
        </p:spPr>
        <p:txBody>
          <a:bodyPr wrap="square" lIns="92075" tIns="46038" rIns="92075" bIns="46038" anchor="t"/>
          <a:p>
            <a:pPr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rgbClr val="80008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</a:t>
            </a:r>
            <a:r>
              <a:rPr lang="en-US" altLang="zh-CN" sz="4000" b="1" dirty="0">
                <a:solidFill>
                  <a:srgbClr val="80008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</a:t>
            </a:r>
            <a:r>
              <a:rPr lang="zh-CN" altLang="en-US" sz="4000" b="1" dirty="0">
                <a:solidFill>
                  <a:srgbClr val="80008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微 分</a:t>
            </a:r>
            <a:endParaRPr lang="en-US" altLang="x-none" sz="4000" b="1" dirty="0">
              <a:solidFill>
                <a:srgbClr val="80008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80008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凌波能信步</a:t>
            </a:r>
            <a:endParaRPr lang="en-US" altLang="x-none" sz="4000" b="1" dirty="0">
              <a:solidFill>
                <a:srgbClr val="80008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80008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苦海岂无边</a:t>
            </a:r>
            <a:endParaRPr lang="zh-CN" altLang="en-US" sz="4000" b="1" dirty="0">
              <a:solidFill>
                <a:srgbClr val="80008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80008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函数千千万万</a:t>
            </a:r>
            <a:r>
              <a:rPr lang="en-US" altLang="x-none" sz="4000" b="1" dirty="0">
                <a:solidFill>
                  <a:srgbClr val="80008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endParaRPr lang="en-US" altLang="x-none" sz="4000" b="1" dirty="0">
              <a:solidFill>
                <a:srgbClr val="80008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80008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一次最简单</a:t>
            </a:r>
            <a:endParaRPr lang="zh-CN" altLang="en-US" sz="4000" b="1" dirty="0">
              <a:solidFill>
                <a:srgbClr val="80008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3251" name="Rectangle 4"/>
          <p:cNvSpPr/>
          <p:nvPr/>
        </p:nvSpPr>
        <p:spPr>
          <a:xfrm>
            <a:off x="3594100" y="685800"/>
            <a:ext cx="2511425" cy="7699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微积分诗</a:t>
            </a:r>
            <a:endParaRPr lang="en-US" altLang="x-none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12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charRg st="12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18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charRg st="18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24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charRg st="24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32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charRg st="32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Rectangle 2"/>
          <p:cNvSpPr>
            <a:spLocks noGrp="1"/>
          </p:cNvSpPr>
          <p:nvPr>
            <p:ph type="title"/>
          </p:nvPr>
        </p:nvSpPr>
        <p:spPr>
          <a:xfrm>
            <a:off x="2197100" y="685800"/>
            <a:ext cx="4749800" cy="504825"/>
          </a:xfrm>
        </p:spPr>
        <p:txBody>
          <a:bodyPr wrap="square" lIns="92075" tIns="46038" rIns="92075" bIns="46038" anchor="b"/>
          <a:p>
            <a:pPr eaLnBrk="1" hangingPunct="1"/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凌波微步解方程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58371" name="Rectangle 4"/>
          <p:cNvSpPr>
            <a:spLocks noGrp="1"/>
          </p:cNvSpPr>
          <p:nvPr>
            <p:ph type="body"/>
          </p:nvPr>
        </p:nvSpPr>
        <p:spPr>
          <a:xfrm>
            <a:off x="1079500" y="1262063"/>
            <a:ext cx="7124700" cy="3300412"/>
          </a:xfrm>
        </p:spPr>
        <p:txBody>
          <a:bodyPr wrap="square" lIns="92075" tIns="46038" rIns="92075" bIns="46038" anchor="t"/>
          <a:p>
            <a:pPr>
              <a:lnSpc>
                <a:spcPts val="3000"/>
              </a:lnSpc>
              <a:spcBef>
                <a:spcPts val="300"/>
              </a:spcBef>
              <a:buNone/>
            </a:pP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x-none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sz="2400" b="1" dirty="0">
                <a:solidFill>
                  <a:schemeClr val="folHlink"/>
                </a:solidFill>
                <a:latin typeface="宋体" panose="02010600030101010101" pitchFamily="2" charset="-122"/>
              </a:rPr>
              <a:t>求方程 </a:t>
            </a:r>
            <a:r>
              <a:rPr lang="en-US" altLang="x-none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lang="en-US" altLang="x-none" sz="2400" b="1" baseline="30000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  <a:r>
              <a:rPr lang="en-US" altLang="x-none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x-none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x-none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3= 0</a:t>
            </a:r>
            <a:r>
              <a:rPr lang="en-US" altLang="x-none" sz="2400" b="1" dirty="0">
                <a:solidFill>
                  <a:schemeClr val="folHlink"/>
                </a:solidFill>
              </a:rPr>
              <a:t> </a:t>
            </a:r>
            <a:r>
              <a:rPr lang="zh-CN" altLang="en-US" sz="2400" b="1" dirty="0">
                <a:solidFill>
                  <a:schemeClr val="folHlink"/>
                </a:solidFill>
              </a:rPr>
              <a:t>的实根的近似值</a:t>
            </a:r>
            <a:r>
              <a:rPr lang="en-US" altLang="x-none" sz="2400" b="1" dirty="0">
                <a:solidFill>
                  <a:schemeClr val="folHlink"/>
                </a:solidFill>
              </a:rPr>
              <a:t>. </a:t>
            </a:r>
            <a:endParaRPr lang="en-US" altLang="x-none" sz="2400" b="1" dirty="0">
              <a:solidFill>
                <a:srgbClr val="CC0000"/>
              </a:solidFill>
              <a:ea typeface="黑体" panose="02010609060101010101" pitchFamily="2" charset="-122"/>
            </a:endParaRPr>
          </a:p>
          <a:p>
            <a:pPr>
              <a:lnSpc>
                <a:spcPts val="3000"/>
              </a:lnSpc>
              <a:spcBef>
                <a:spcPts val="300"/>
              </a:spcBef>
              <a:buNone/>
            </a:pPr>
            <a:r>
              <a:rPr lang="zh-CN" altLang="en-US" sz="2400" b="1" dirty="0">
                <a:solidFill>
                  <a:srgbClr val="CC0000"/>
                </a:solidFill>
                <a:latin typeface="宋体" panose="02010600030101010101" pitchFamily="2" charset="-122"/>
              </a:rPr>
              <a:t>解.步骤1(粗略范围). </a:t>
            </a: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)=</a:t>
            </a:r>
            <a:r>
              <a:rPr lang="en-US" altLang="x-none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lang="en-US" altLang="x-none" sz="2400" b="1" baseline="30000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  <a:r>
              <a:rPr lang="en-US" altLang="x-none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x-none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x-none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. </a:t>
            </a:r>
            <a:endParaRPr lang="zh-CN" altLang="en-US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300"/>
              </a:spcBef>
              <a:buNone/>
            </a:pP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(0)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3&lt;0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, f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(1)= </a:t>
            </a:r>
            <a:r>
              <a:rPr lang="zh-CN" altLang="en-US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1&lt;0, </a:t>
            </a: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(2)=7&gt;0  =&gt;  存在实根1&lt;</a:t>
            </a: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&lt;2. </a:t>
            </a:r>
            <a:endParaRPr lang="zh-CN" altLang="en-US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300"/>
              </a:spcBef>
              <a:buNone/>
            </a:pP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步骤2(化成一次)</a:t>
            </a: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=1. ... =1+</a:t>
            </a:r>
            <a:r>
              <a:rPr lang="zh-CN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</a:rPr>
              <a:t>u</a:t>
            </a: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, 求 </a:t>
            </a:r>
            <a:r>
              <a:rPr lang="zh-CN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</a:rPr>
              <a:t>u</a:t>
            </a: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=</a:t>
            </a:r>
            <a:r>
              <a:rPr lang="zh-CN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6600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=0.... </a:t>
            </a: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. </a:t>
            </a:r>
            <a:endParaRPr lang="zh-CN" altLang="en-US" sz="2400" b="1" dirty="0">
              <a:solidFill>
                <a:srgbClr val="660033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300"/>
              </a:spcBef>
              <a:buNone/>
            </a:pP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(1+</a:t>
            </a: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u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lang="en-US" altLang="x-none" sz="2400" b="1" baseline="30000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+(1+</a:t>
            </a: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</a:t>
            </a:r>
            <a:r>
              <a:rPr lang="en-US" altLang="x-none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x-none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 </a:t>
            </a:r>
            <a:r>
              <a:rPr lang="zh-CN" altLang="en-US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1+4</a:t>
            </a: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u+o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)=0 =&gt; </a:t>
            </a: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楷体" panose="02010609060101010101" pitchFamily="49" charset="-122"/>
              </a:rPr>
              <a:t>≈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1/4 </a:t>
            </a:r>
            <a:endParaRPr lang="zh-CN" altLang="en-US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300"/>
              </a:spcBef>
              <a:buNone/>
            </a:pP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=&gt; </a:t>
            </a: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楷体" panose="02010609060101010101" pitchFamily="49" charset="-122"/>
              </a:rPr>
              <a:t>≈1+1/4=1.25</a:t>
            </a:r>
            <a:endParaRPr lang="zh-CN" altLang="en-US" sz="2400" b="1" dirty="0">
              <a:solidFill>
                <a:schemeClr val="folHlink"/>
              </a:solidFill>
              <a:latin typeface="Times New Roman" panose="02020603050405020304" pitchFamily="18" charset="0"/>
              <a:sym typeface="楷体" panose="02010609060101010101" pitchFamily="49" charset="-122"/>
            </a:endParaRPr>
          </a:p>
          <a:p>
            <a:pPr>
              <a:lnSpc>
                <a:spcPts val="3000"/>
              </a:lnSpc>
              <a:spcBef>
                <a:spcPts val="300"/>
              </a:spcBef>
              <a:buNone/>
            </a:pP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步骤3(得寸进尺) </a:t>
            </a:r>
            <a:r>
              <a:rPr lang="zh-CN" altLang="en-US" sz="2400" b="1" i="1" dirty="0">
                <a:solidFill>
                  <a:srgbClr val="993366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993366"/>
                </a:solidFill>
                <a:latin typeface="Times New Roman" panose="02020603050405020304" pitchFamily="18" charset="0"/>
              </a:rPr>
              <a:t>=1.25+</a:t>
            </a:r>
            <a:r>
              <a:rPr lang="zh-CN" altLang="en-US" sz="2400" b="1" i="1" dirty="0">
                <a:solidFill>
                  <a:srgbClr val="993366"/>
                </a:solidFill>
                <a:latin typeface="Times New Roman" panose="02020603050405020304" pitchFamily="18" charset="0"/>
              </a:rPr>
              <a:t>v</a:t>
            </a:r>
            <a:r>
              <a:rPr lang="zh-CN" altLang="en-US" sz="2400" b="1" dirty="0">
                <a:solidFill>
                  <a:srgbClr val="993366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=&gt; (</a:t>
            </a:r>
            <a:r>
              <a:rPr lang="zh-CN" altLang="en-US" sz="2400" b="1" dirty="0">
                <a:solidFill>
                  <a:srgbClr val="993366"/>
                </a:solidFill>
                <a:latin typeface="Times New Roman" panose="02020603050405020304" pitchFamily="18" charset="0"/>
              </a:rPr>
              <a:t>1.25+</a:t>
            </a:r>
            <a:r>
              <a:rPr lang="zh-CN" altLang="en-US" sz="2400" b="1" i="1" dirty="0">
                <a:solidFill>
                  <a:srgbClr val="993366"/>
                </a:solidFill>
                <a:latin typeface="Times New Roman" panose="02020603050405020304" pitchFamily="18" charset="0"/>
              </a:rPr>
              <a:t>v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lang="en-US" altLang="x-none" sz="2400" b="1" baseline="30000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+(</a:t>
            </a:r>
            <a:r>
              <a:rPr lang="zh-CN" altLang="en-US" sz="2400" b="1" dirty="0">
                <a:solidFill>
                  <a:srgbClr val="993366"/>
                </a:solidFill>
                <a:latin typeface="Times New Roman" panose="02020603050405020304" pitchFamily="18" charset="0"/>
              </a:rPr>
              <a:t>1.25+</a:t>
            </a:r>
            <a:r>
              <a:rPr lang="zh-CN" altLang="en-US" sz="2400" b="1" i="1" dirty="0">
                <a:solidFill>
                  <a:srgbClr val="993366"/>
                </a:solidFill>
                <a:latin typeface="Times New Roman" panose="02020603050405020304" pitchFamily="18" charset="0"/>
              </a:rPr>
              <a:t>v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</a:t>
            </a:r>
            <a:r>
              <a:rPr lang="en-US" altLang="x-none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x-none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endParaRPr lang="en-US" altLang="x-none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300"/>
              </a:spcBef>
              <a:buNone/>
            </a:pP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 0.203+5.69</a:t>
            </a: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v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o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v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)=0 =&gt; </a:t>
            </a: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楷体" panose="02010609060101010101" pitchFamily="49" charset="-122"/>
              </a:rPr>
              <a:t>≈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1.25</a:t>
            </a:r>
            <a:r>
              <a:rPr lang="zh-CN" altLang="en-US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0.203/5.69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楷体" panose="02010609060101010101" pitchFamily="49" charset="-122"/>
              </a:rPr>
              <a:t>≈1.2143</a:t>
            </a:r>
            <a:endParaRPr lang="zh-CN" altLang="en-US" sz="2400" b="1" dirty="0">
              <a:solidFill>
                <a:schemeClr val="folHlink"/>
              </a:solidFill>
              <a:latin typeface="Times New Roman" panose="02020603050405020304" pitchFamily="18" charset="0"/>
              <a:sym typeface="楷体" panose="02010609060101010101" pitchFamily="49" charset="-122"/>
            </a:endParaRPr>
          </a:p>
          <a:p>
            <a:pPr>
              <a:lnSpc>
                <a:spcPts val="3000"/>
              </a:lnSpc>
              <a:spcBef>
                <a:spcPts val="300"/>
              </a:spcBef>
              <a:buNone/>
            </a:pPr>
            <a:endParaRPr lang="zh-CN" altLang="en-US" sz="600" b="1" dirty="0">
              <a:solidFill>
                <a:srgbClr val="660033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None/>
            </a:pPr>
            <a:endParaRPr lang="en-US" altLang="x-none" sz="500" b="1" i="1" dirty="0">
              <a:solidFill>
                <a:srgbClr val="66003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buNone/>
            </a:pPr>
            <a:endParaRPr lang="en-US" altLang="x-none" sz="800" b="1" dirty="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27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charRg st="27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54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charRg st="54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92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charRg st="92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127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charRg st="127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166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charRg st="166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182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charRg st="182" end="2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226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charRg st="226" end="2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Rectangle 3"/>
          <p:cNvSpPr>
            <a:spLocks noGrp="1"/>
          </p:cNvSpPr>
          <p:nvPr>
            <p:ph type="body"/>
          </p:nvPr>
        </p:nvSpPr>
        <p:spPr>
          <a:xfrm>
            <a:off x="612775" y="1109663"/>
            <a:ext cx="8067675" cy="3554412"/>
          </a:xfrm>
        </p:spPr>
        <p:txBody>
          <a:bodyPr wrap="square" lIns="92075" tIns="46038" rIns="92075" bIns="46038" anchor="t"/>
          <a:p>
            <a:pPr marL="381000" indent="-381000">
              <a:lnSpc>
                <a:spcPts val="27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将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方程</a:t>
            </a:r>
            <a:r>
              <a:rPr lang="en-US" altLang="x-none" sz="20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x-none" sz="2000" b="1" baseline="3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  <a:r>
              <a:rPr lang="en-US" altLang="x-none" sz="20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x-none" sz="20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x-none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3=0</a:t>
            </a: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左边 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 改写成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1的多项式</a:t>
            </a:r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381000" indent="-381000">
              <a:lnSpc>
                <a:spcPts val="27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zh-CN" altLang="en-US" sz="2000" b="1" i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(1+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)=(1+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zh-CN" altLang="en-US" sz="2000" b="1" baseline="30000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+(1+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zh-CN" altLang="en-US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3= </a:t>
            </a:r>
            <a:r>
              <a:rPr lang="zh-CN" altLang="en-US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1+4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+3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zh-CN" altLang="en-US" sz="2000" b="1" baseline="30000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zh-CN" altLang="en-US" sz="2000" b="1" baseline="30000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 </a:t>
            </a:r>
            <a:endParaRPr lang="zh-CN" altLang="en-US" sz="2000" b="1" baseline="30000" dirty="0">
              <a:solidFill>
                <a:schemeClr val="fol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381000" indent="-381000">
              <a:lnSpc>
                <a:spcPts val="27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= </a:t>
            </a:r>
            <a:r>
              <a:rPr lang="zh-CN" altLang="en-US" sz="20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1+4(</a:t>
            </a:r>
            <a:r>
              <a:rPr lang="zh-CN" altLang="en-US" sz="2000" b="1" i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0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1)</a:t>
            </a:r>
            <a:r>
              <a:rPr lang="zh-CN" altLang="en-US" sz="2000" b="1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+3(</a:t>
            </a:r>
            <a:r>
              <a:rPr lang="zh-CN" altLang="en-US" sz="2000" b="1" i="1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000" b="1" dirty="0">
                <a:solidFill>
                  <a:srgbClr val="6699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zh-CN" altLang="en-US" sz="2000" b="1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1)</a:t>
            </a:r>
            <a:r>
              <a:rPr lang="zh-CN" altLang="en-US" sz="2000" b="1" baseline="30000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2000" b="1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+(</a:t>
            </a:r>
            <a:r>
              <a:rPr lang="zh-CN" altLang="en-US" sz="2000" b="1" i="1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000" b="1" dirty="0">
                <a:solidFill>
                  <a:srgbClr val="6699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zh-CN" altLang="en-US" sz="2000" b="1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1)</a:t>
            </a:r>
            <a:r>
              <a:rPr lang="zh-CN" altLang="en-US" sz="2000" b="1" baseline="30000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  </a:t>
            </a:r>
            <a:r>
              <a:rPr lang="zh-CN" altLang="en-US" sz="2000" b="1" baseline="30000" dirty="0">
                <a:solidFill>
                  <a:srgbClr val="0066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(泰勒展开式)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381000" indent="-381000">
              <a:lnSpc>
                <a:spcPts val="27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舍去</a:t>
            </a:r>
            <a:r>
              <a:rPr lang="zh-CN" altLang="en-US" sz="2000" b="1" dirty="0">
                <a:solidFill>
                  <a:srgbClr val="0066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高次项 </a:t>
            </a:r>
            <a:r>
              <a:rPr lang="zh-CN" altLang="en-US" sz="2000" b="1" i="1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zh-CN" altLang="en-US" sz="2000" b="1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CN" altLang="en-US" sz="2000" b="1" i="1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000" b="1" dirty="0">
                <a:solidFill>
                  <a:srgbClr val="6699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zh-CN" altLang="en-US" sz="2000" b="1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1)= 3(</a:t>
            </a:r>
            <a:r>
              <a:rPr lang="zh-CN" altLang="en-US" sz="2000" b="1" i="1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000" b="1" dirty="0">
                <a:solidFill>
                  <a:srgbClr val="6699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zh-CN" altLang="en-US" sz="2000" b="1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1)</a:t>
            </a:r>
            <a:r>
              <a:rPr lang="zh-CN" altLang="en-US" sz="2000" b="1" baseline="30000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2000" b="1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+(</a:t>
            </a:r>
            <a:r>
              <a:rPr lang="zh-CN" altLang="en-US" sz="2000" b="1" i="1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000" b="1" dirty="0">
                <a:solidFill>
                  <a:srgbClr val="6699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zh-CN" altLang="en-US" sz="2000" b="1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1)</a:t>
            </a:r>
            <a:r>
              <a:rPr lang="zh-CN" altLang="en-US" sz="2000" b="1" baseline="30000" dirty="0">
                <a:solidFill>
                  <a:srgbClr val="6699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 </a:t>
            </a:r>
            <a:r>
              <a:rPr lang="zh-CN" altLang="en-US" sz="2000" b="1" baseline="30000" dirty="0">
                <a:solidFill>
                  <a:srgbClr val="0066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得到</a:t>
            </a:r>
            <a:r>
              <a:rPr lang="zh-CN" altLang="en-US" sz="2000" b="1" baseline="30000" dirty="0">
                <a:solidFill>
                  <a:srgbClr val="0066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endParaRPr lang="zh-CN" altLang="en-US" sz="2000" b="1" baseline="30000" dirty="0">
              <a:solidFill>
                <a:srgbClr val="0066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381000" indent="-381000">
              <a:lnSpc>
                <a:spcPts val="27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一次函数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sz="2000" b="1" i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zh-CN" altLang="en-US" sz="2000" b="1" i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1+4(</a:t>
            </a:r>
            <a:r>
              <a:rPr lang="zh-CN" altLang="en-US" sz="2000" b="1" i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0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1)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当 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→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1时与 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最接近. </a:t>
            </a:r>
            <a:endParaRPr lang="zh-CN" altLang="en-US" sz="2000" b="1" dirty="0">
              <a:solidFill>
                <a:srgbClr val="CC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381000" indent="-381000">
              <a:lnSpc>
                <a:spcPts val="27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就是曲线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)在点(1,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(1))的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切线方程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381000" indent="-381000">
              <a:lnSpc>
                <a:spcPts val="2700"/>
              </a:lnSpc>
              <a:spcBef>
                <a:spcPct val="0"/>
              </a:spcBef>
              <a:buNone/>
            </a:pP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方程 </a:t>
            </a:r>
            <a:r>
              <a:rPr lang="zh-CN" altLang="en-US" sz="2000" b="1" i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CN" altLang="en-US" sz="2000" b="1" i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)=0的根: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sz="2000" b="1" dirty="0">
                <a:solidFill>
                  <a:srgbClr val="660033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曲线 </a:t>
            </a:r>
            <a:r>
              <a:rPr lang="en-US" altLang="x-none" sz="2000" b="1" i="1" dirty="0">
                <a:solidFill>
                  <a:srgbClr val="660033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y=</a:t>
            </a:r>
            <a:r>
              <a:rPr lang="zh-CN" altLang="en-US" sz="2000" b="1" i="1" dirty="0">
                <a:solidFill>
                  <a:srgbClr val="660033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zh-CN" altLang="en-US" sz="2000" b="1" dirty="0">
                <a:solidFill>
                  <a:srgbClr val="660033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CN" altLang="en-US" sz="2000" b="1" i="1" dirty="0">
                <a:solidFill>
                  <a:srgbClr val="660033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000" b="1" dirty="0">
                <a:solidFill>
                  <a:srgbClr val="660033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)与</a:t>
            </a:r>
            <a:r>
              <a:rPr lang="en-US" altLang="x-none" sz="2000" b="1" i="1" dirty="0">
                <a:solidFill>
                  <a:srgbClr val="660033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轴交点横坐标</a:t>
            </a:r>
            <a:r>
              <a:rPr lang="en-US" altLang="x-none" sz="2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. </a:t>
            </a:r>
            <a:endParaRPr lang="en-US" altLang="x-none" sz="2000" b="1" dirty="0">
              <a:solidFill>
                <a:srgbClr val="660033"/>
              </a:solidFill>
              <a:latin typeface="Times New Roman" panose="02020603050405020304" pitchFamily="18" charset="0"/>
            </a:endParaRPr>
          </a:p>
          <a:p>
            <a:pPr marL="381000" indent="-381000">
              <a:lnSpc>
                <a:spcPts val="27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在根附近</a:t>
            </a:r>
            <a:r>
              <a:rPr lang="zh-CN" altLang="en-US" sz="2000" b="1" i="1" dirty="0">
                <a:solidFill>
                  <a:srgbClr val="660033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泰勒展开</a:t>
            </a:r>
            <a:r>
              <a:rPr lang="zh-CN" altLang="en-US" sz="2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: </a:t>
            </a:r>
            <a:r>
              <a:rPr lang="zh-CN" altLang="en-US" sz="2000" b="1" i="1" dirty="0">
                <a:solidFill>
                  <a:srgbClr val="660033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000" b="1" i="1" dirty="0">
                <a:solidFill>
                  <a:srgbClr val="660033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)=</a:t>
            </a:r>
            <a:r>
              <a:rPr lang="zh-CN" altLang="en-US" sz="2000" b="1" i="1" dirty="0">
                <a:solidFill>
                  <a:srgbClr val="660033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000" b="1" i="1" dirty="0">
                <a:solidFill>
                  <a:srgbClr val="660033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)+</a:t>
            </a:r>
            <a:r>
              <a:rPr lang="zh-CN" altLang="en-US" sz="2000" b="1" i="1" dirty="0">
                <a:solidFill>
                  <a:srgbClr val="660033"/>
                </a:solidFill>
                <a:latin typeface="Times New Roman" panose="02020603050405020304" pitchFamily="18" charset="0"/>
              </a:rPr>
              <a:t>k</a:t>
            </a:r>
            <a:r>
              <a:rPr lang="zh-CN" altLang="en-US" sz="2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000" b="1" i="1" dirty="0">
                <a:solidFill>
                  <a:srgbClr val="660033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zh-CN" altLang="en-US" sz="2000" b="1" i="1" dirty="0">
                <a:solidFill>
                  <a:srgbClr val="660033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)+</a:t>
            </a:r>
            <a:r>
              <a:rPr lang="zh-CN" altLang="en-US" sz="2000" b="1" i="1" dirty="0">
                <a:solidFill>
                  <a:srgbClr val="6699FF"/>
                </a:solidFill>
                <a:latin typeface="Times New Roman" panose="02020603050405020304" pitchFamily="18" charset="0"/>
              </a:rPr>
              <a:t>o</a:t>
            </a:r>
            <a:r>
              <a:rPr lang="zh-CN" altLang="en-US" sz="2000" b="1" dirty="0">
                <a:solidFill>
                  <a:srgbClr val="6699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000" b="1" i="1" dirty="0">
                <a:solidFill>
                  <a:srgbClr val="6699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6699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000" b="1" i="1" dirty="0">
                <a:solidFill>
                  <a:srgbClr val="6699FF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rgbClr val="6699FF"/>
                </a:solidFill>
                <a:latin typeface="Times New Roman" panose="02020603050405020304" pitchFamily="18" charset="0"/>
              </a:rPr>
              <a:t>)</a:t>
            </a:r>
            <a:endParaRPr lang="zh-CN" altLang="en-US" sz="2000" b="1" dirty="0">
              <a:solidFill>
                <a:srgbClr val="6699FF"/>
              </a:solidFill>
              <a:latin typeface="Times New Roman" panose="02020603050405020304" pitchFamily="18" charset="0"/>
            </a:endParaRPr>
          </a:p>
          <a:p>
            <a:pPr marL="381000" indent="-381000">
              <a:lnSpc>
                <a:spcPts val="27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牛顿切线法: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用切线 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)+</a:t>
            </a:r>
            <a:r>
              <a:rPr lang="zh-CN" altLang="en-US" sz="2000" b="1" i="1" dirty="0">
                <a:solidFill>
                  <a:srgbClr val="2512A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)代替曲线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)求交点. </a:t>
            </a:r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381000" indent="-381000">
              <a:lnSpc>
                <a:spcPts val="27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切线斜率(导数) </a:t>
            </a:r>
            <a:r>
              <a:rPr lang="zh-CN" altLang="en-US" sz="2000" b="1" i="1" dirty="0">
                <a:solidFill>
                  <a:srgbClr val="2512A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zh-CN" altLang="en-US" sz="2000" b="1" dirty="0">
                <a:solidFill>
                  <a:srgbClr val="2512A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zh-CN" altLang="en-US" sz="2000" b="1" i="1" dirty="0">
                <a:solidFill>
                  <a:srgbClr val="2512A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 </a:t>
            </a:r>
            <a:r>
              <a:rPr lang="en-US" altLang="zh-CN" sz="2000" b="1" i="1" dirty="0">
                <a:solidFill>
                  <a:srgbClr val="2512A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'</a:t>
            </a:r>
            <a:r>
              <a:rPr lang="zh-CN" altLang="en-US" sz="2000" b="1" dirty="0">
                <a:solidFill>
                  <a:srgbClr val="2512A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CN" altLang="en-US" sz="2000" b="1" i="1" dirty="0">
                <a:solidFill>
                  <a:srgbClr val="2512A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zh-CN" altLang="en-US" sz="2000" b="1" dirty="0">
                <a:solidFill>
                  <a:srgbClr val="2512A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一次项系数: 当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→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                                                                                               </a:t>
            </a:r>
            <a:endParaRPr lang="en-US" altLang="x-none" sz="2000" b="1" dirty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7346" name="矩形 4"/>
          <p:cNvSpPr/>
          <p:nvPr/>
        </p:nvSpPr>
        <p:spPr>
          <a:xfrm>
            <a:off x="1638300" y="615950"/>
            <a:ext cx="3170238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  </a:t>
            </a:r>
            <a:r>
              <a:rPr lang="zh-CN" altLang="en-US" sz="28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牛顿切线法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9396" name="对象 59395"/>
          <p:cNvGraphicFramePr/>
          <p:nvPr/>
        </p:nvGraphicFramePr>
        <p:xfrm>
          <a:off x="6397625" y="452438"/>
          <a:ext cx="2017713" cy="331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3943350" imgH="2705100" progId="PBrush">
                  <p:embed/>
                </p:oleObj>
              </mc:Choice>
              <mc:Fallback>
                <p:oleObj name="" r:id="rId1" imgW="3943350" imgH="2705100" progId="PBrush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97625" y="452438"/>
                        <a:ext cx="2017713" cy="3313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对象 59396"/>
          <p:cNvGraphicFramePr/>
          <p:nvPr/>
        </p:nvGraphicFramePr>
        <p:xfrm>
          <a:off x="5759450" y="4248150"/>
          <a:ext cx="2800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3590925" imgH="619125" progId="PBrush">
                  <p:embed/>
                </p:oleObj>
              </mc:Choice>
              <mc:Fallback>
                <p:oleObj name="" r:id="rId3" imgW="3590925" imgH="619125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9450" y="4248150"/>
                        <a:ext cx="2800350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charRg st="3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394">
                                            <p:txEl>
                                              <p:charRg st="30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charRg st="71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9394">
                                            <p:txEl>
                                              <p:charRg st="71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charRg st="118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9394">
                                            <p:txEl>
                                              <p:charRg st="118" end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charRg st="153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9394">
                                            <p:txEl>
                                              <p:charRg st="153" end="1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charRg st="188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9394">
                                            <p:txEl>
                                              <p:charRg st="188" end="2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charRg st="216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9394">
                                            <p:txEl>
                                              <p:charRg st="216" end="2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charRg st="251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9394">
                                            <p:txEl>
                                              <p:charRg st="251" end="2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charRg st="28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9394">
                                            <p:txEl>
                                              <p:charRg st="286" end="3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charRg st="326" end="4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59394">
                                            <p:txEl>
                                              <p:charRg st="326" end="4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Rectangle 2"/>
          <p:cNvSpPr>
            <a:spLocks noGrp="1"/>
          </p:cNvSpPr>
          <p:nvPr>
            <p:ph type="title"/>
          </p:nvPr>
        </p:nvSpPr>
        <p:spPr>
          <a:xfrm>
            <a:off x="2197100" y="685800"/>
            <a:ext cx="4749800" cy="504825"/>
          </a:xfrm>
        </p:spPr>
        <p:txBody>
          <a:bodyPr wrap="square" lIns="92075" tIns="46038" rIns="92075" bIns="46038" anchor="b"/>
          <a:p>
            <a:pPr eaLnBrk="1" hangingPunct="1"/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凌波微步</a:t>
            </a:r>
            <a:r>
              <a:rPr lang="en-US" altLang="zh-CN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: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三次变一次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16387" name="Rectangle 4"/>
          <p:cNvSpPr>
            <a:spLocks noGrp="1"/>
          </p:cNvSpPr>
          <p:nvPr>
            <p:ph type="body"/>
          </p:nvPr>
        </p:nvSpPr>
        <p:spPr>
          <a:xfrm>
            <a:off x="1079500" y="1262063"/>
            <a:ext cx="7124700" cy="3300412"/>
          </a:xfrm>
        </p:spPr>
        <p:txBody>
          <a:bodyPr wrap="square" lIns="92075" tIns="46038" rIns="92075" bIns="46038" anchor="t"/>
          <a:p>
            <a:pPr>
              <a:lnSpc>
                <a:spcPts val="3000"/>
              </a:lnSpc>
              <a:spcBef>
                <a:spcPts val="600"/>
              </a:spcBef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chemeClr val="folHlink"/>
                </a:solidFill>
                <a:latin typeface="宋体" panose="02010600030101010101" pitchFamily="2" charset="-122"/>
              </a:rPr>
              <a:t>求方程 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lang="en-US" altLang="zh-CN" sz="2800" b="1" baseline="30000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28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+1= 0</a:t>
            </a:r>
            <a:r>
              <a:rPr lang="en-US" altLang="zh-CN" sz="2800" b="1" dirty="0">
                <a:solidFill>
                  <a:schemeClr val="folHlink"/>
                </a:solidFill>
              </a:rPr>
              <a:t> </a:t>
            </a:r>
            <a:r>
              <a:rPr lang="zh-CN" altLang="en-US" sz="2800" b="1" dirty="0">
                <a:solidFill>
                  <a:schemeClr val="folHlink"/>
                </a:solidFill>
              </a:rPr>
              <a:t>的实根的近似值</a:t>
            </a:r>
            <a:r>
              <a:rPr lang="en-US" altLang="zh-CN" sz="2800" b="1" dirty="0">
                <a:solidFill>
                  <a:schemeClr val="folHlink"/>
                </a:solidFill>
              </a:rPr>
              <a:t>. </a:t>
            </a:r>
            <a:endParaRPr lang="en-US" altLang="zh-CN" sz="2800" b="1" dirty="0">
              <a:solidFill>
                <a:srgbClr val="CC0000"/>
              </a:solidFill>
              <a:ea typeface="黑体" panose="02010609060101010101" pitchFamily="2" charset="-122"/>
            </a:endParaRPr>
          </a:p>
          <a:p>
            <a:pPr>
              <a:lnSpc>
                <a:spcPts val="3000"/>
              </a:lnSpc>
              <a:spcBef>
                <a:spcPts val="600"/>
              </a:spcBef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尝试</a:t>
            </a:r>
            <a:r>
              <a:rPr lang="en-US" altLang="zh-CN" sz="2800" b="1" dirty="0">
                <a:latin typeface="Times New Roman" panose="02020603050405020304" pitchFamily="18" charset="0"/>
              </a:rPr>
              <a:t>:</a:t>
            </a: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chemeClr val="folHlink"/>
                </a:solidFill>
              </a:rPr>
              <a:t>删去三次项变成一次方程</a:t>
            </a:r>
            <a:endParaRPr lang="en-US" altLang="x-none" sz="2800" b="1" dirty="0">
              <a:solidFill>
                <a:schemeClr val="folHlink"/>
              </a:solidFill>
            </a:endParaRPr>
          </a:p>
          <a:p>
            <a:pPr>
              <a:lnSpc>
                <a:spcPts val="3000"/>
              </a:lnSpc>
              <a:spcBef>
                <a:spcPts val="600"/>
              </a:spcBef>
              <a:buNone/>
            </a:pPr>
            <a:r>
              <a:rPr lang="en-US" altLang="x-none" sz="2800" b="1" dirty="0">
                <a:solidFill>
                  <a:schemeClr val="folHlink"/>
                </a:solidFill>
              </a:rPr>
              <a:t>      </a:t>
            </a:r>
            <a:r>
              <a:rPr lang="zh-CN" altLang="en-US" sz="2800" b="1" dirty="0">
                <a:solidFill>
                  <a:schemeClr val="folHlink"/>
                </a:solidFill>
              </a:rPr>
              <a:t>  </a:t>
            </a:r>
            <a:r>
              <a:rPr lang="en-US" altLang="zh-CN" sz="28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+1=0   =&gt;  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=1/3  </a:t>
            </a:r>
            <a:endParaRPr lang="en-US" altLang="zh-CN" sz="28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检验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:  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左边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 1/27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≈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0=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右边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. </a:t>
            </a:r>
            <a:endParaRPr lang="en-US" altLang="zh-CN" sz="28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  <a:buNone/>
            </a:pPr>
            <a:r>
              <a:rPr lang="en-US" altLang="x-none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=&gt;  1/3</a:t>
            </a:r>
            <a:r>
              <a:rPr lang="zh-CN" altLang="en-US" sz="2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接近准确根</a:t>
            </a:r>
            <a:r>
              <a:rPr lang="en-US" altLang="zh-CN" sz="2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-2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成功秘诀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zh-CN" sz="2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)=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lang="en-US" altLang="zh-CN" sz="2800" b="1" baseline="30000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28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+1. 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(0)=1&gt;0&gt; 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(1)=</a:t>
            </a:r>
            <a:r>
              <a:rPr lang="en-US" altLang="zh-CN" sz="28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1. </a:t>
            </a:r>
            <a:endParaRPr lang="en-US" altLang="zh-CN" sz="28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  <a:buNone/>
            </a:pP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=&gt;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存在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0&lt;</a:t>
            </a:r>
            <a:r>
              <a:rPr lang="en-US" altLang="zh-CN" sz="2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-2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&lt;1</a:t>
            </a:r>
            <a:r>
              <a:rPr lang="zh-CN" altLang="en-US" sz="2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使 </a:t>
            </a:r>
            <a:r>
              <a:rPr lang="en-US" altLang="zh-CN" sz="2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-2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)=0  =&gt; </a:t>
            </a:r>
            <a:r>
              <a:rPr lang="en-US" altLang="zh-CN" sz="2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-2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 </a:t>
            </a:r>
            <a:r>
              <a:rPr lang="en-US" altLang="zh-CN" sz="2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&gt;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-20000" dirty="0">
                <a:solidFill>
                  <a:srgbClr val="00B0F0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 baseline="30000" dirty="0">
                <a:solidFill>
                  <a:srgbClr val="00B0F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可舍弃</a:t>
            </a:r>
            <a:r>
              <a:rPr lang="en-US" altLang="zh-CN" sz="2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)</a:t>
            </a:r>
            <a:endParaRPr lang="en-US" altLang="zh-CN" sz="28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800"/>
              </a:lnSpc>
              <a:spcBef>
                <a:spcPts val="600"/>
              </a:spcBef>
              <a:buNone/>
            </a:pPr>
            <a:endParaRPr lang="en-US" altLang="x-none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None/>
            </a:pPr>
            <a:endParaRPr lang="en-US" altLang="x-none" sz="2400" b="1" i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buNone/>
            </a:pPr>
            <a:endParaRPr lang="en-US" altLang="x-none" sz="2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28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charRg st="28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49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charRg st="49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79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charRg st="79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00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charRg st="100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27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charRg st="127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68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charRg st="168" end="2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2"/>
          <p:cNvSpPr>
            <a:spLocks noGrp="1"/>
          </p:cNvSpPr>
          <p:nvPr>
            <p:ph type="title"/>
          </p:nvPr>
        </p:nvSpPr>
        <p:spPr>
          <a:xfrm>
            <a:off x="1847850" y="660400"/>
            <a:ext cx="5448300" cy="628650"/>
          </a:xfrm>
        </p:spPr>
        <p:txBody>
          <a:bodyPr wrap="square" anchor="ctr"/>
          <a:p>
            <a:pPr indent="0" eaLnBrk="1" hangingPunct="1"/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跨越时空中国梦</a:t>
            </a:r>
            <a:r>
              <a:rPr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:</a:t>
            </a: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再教</a:t>
            </a:r>
            <a:r>
              <a:rPr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50</a:t>
            </a: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年</a:t>
            </a:r>
            <a:endParaRPr lang="zh-CN" altLang="en-US" sz="3200" b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218" name="Rectangle 3"/>
          <p:cNvSpPr>
            <a:spLocks noGrp="1"/>
          </p:cNvSpPr>
          <p:nvPr>
            <p:ph type="body"/>
          </p:nvPr>
        </p:nvSpPr>
        <p:spPr>
          <a:xfrm>
            <a:off x="989013" y="1428750"/>
            <a:ext cx="7315200" cy="2792413"/>
          </a:xfrm>
        </p:spPr>
        <p:txBody>
          <a:bodyPr wrap="square" anchor="t"/>
          <a:p>
            <a:pPr algn="just" eaLnBrk="1" hangingPunct="1"/>
            <a:r>
              <a:rPr lang="zh-CN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已经上线：</a:t>
            </a:r>
            <a:endParaRPr lang="zh-CN" altLang="zh-CN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zh-CN" altLang="zh-C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爱课程：数学大观</a:t>
            </a:r>
            <a:r>
              <a:rPr lang="en-US" altLang="zh-C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,  </a:t>
            </a:r>
            <a:r>
              <a:rPr lang="zh-CN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微积分启蒙，线性代数启蒙</a:t>
            </a:r>
            <a:endParaRPr lang="zh-CN" altLang="en-US" sz="24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zh-CN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智慧树：数学大观，线性代数导航。</a:t>
            </a:r>
            <a:endParaRPr lang="zh-CN" altLang="en-US" sz="24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正在进行</a:t>
            </a:r>
            <a:r>
              <a:rPr lang="en-US" altLang="x-none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数学眼光看道家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(2017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上线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未来规划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zh-CN" sz="2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数学实验，抽象代数启蒙，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大学视角下的中学数学</a:t>
            </a:r>
            <a:endParaRPr lang="en-US" altLang="zh-CN" sz="2400" b="1" dirty="0">
              <a:solidFill>
                <a:srgbClr val="0000CC"/>
              </a:solidFill>
              <a:latin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eaLnBrk="1" hangingPunct="1"/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Rectangle 2"/>
          <p:cNvSpPr>
            <a:spLocks noGrp="1"/>
          </p:cNvSpPr>
          <p:nvPr>
            <p:ph type="title"/>
          </p:nvPr>
        </p:nvSpPr>
        <p:spPr>
          <a:xfrm>
            <a:off x="2197100" y="685800"/>
            <a:ext cx="4749800" cy="504825"/>
          </a:xfrm>
        </p:spPr>
        <p:txBody>
          <a:bodyPr wrap="square" lIns="92075" tIns="46038" rIns="92075" bIns="46038" anchor="b"/>
          <a:p>
            <a:pPr eaLnBrk="1" hangingPunct="1"/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得寸进尺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17411" name="Rectangle 4"/>
          <p:cNvSpPr>
            <a:spLocks noGrp="1"/>
          </p:cNvSpPr>
          <p:nvPr>
            <p:ph type="body"/>
          </p:nvPr>
        </p:nvSpPr>
        <p:spPr>
          <a:xfrm>
            <a:off x="1079500" y="1262063"/>
            <a:ext cx="7124700" cy="3195637"/>
          </a:xfrm>
        </p:spPr>
        <p:txBody>
          <a:bodyPr wrap="square" lIns="92075" tIns="46038" rIns="92075" bIns="46038" anchor="t"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chemeClr val="folHlink"/>
                </a:solidFill>
                <a:latin typeface="宋体" panose="02010600030101010101" pitchFamily="2" charset="-122"/>
              </a:rPr>
              <a:t>求方程 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lang="en-US" altLang="zh-CN" sz="2800" b="1" baseline="30000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28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+1= 0</a:t>
            </a:r>
            <a:r>
              <a:rPr lang="en-US" altLang="zh-CN" sz="2800" b="1" dirty="0">
                <a:solidFill>
                  <a:schemeClr val="folHlink"/>
                </a:solidFill>
              </a:rPr>
              <a:t> </a:t>
            </a:r>
            <a:r>
              <a:rPr lang="zh-CN" altLang="en-US" sz="2800" b="1" dirty="0">
                <a:solidFill>
                  <a:schemeClr val="folHlink"/>
                </a:solidFill>
              </a:rPr>
              <a:t>的实根的近似值</a:t>
            </a:r>
            <a:r>
              <a:rPr lang="en-US" altLang="zh-CN" sz="2800" b="1" dirty="0">
                <a:solidFill>
                  <a:schemeClr val="folHlink"/>
                </a:solidFill>
              </a:rPr>
              <a:t>. </a:t>
            </a:r>
            <a:endParaRPr lang="en-US" altLang="zh-CN" sz="2800" b="1" dirty="0">
              <a:solidFill>
                <a:srgbClr val="CC0000"/>
              </a:solidFill>
              <a:ea typeface="黑体" panose="02010609060101010101" pitchFamily="2" charset="-122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得寸进尺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.  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u=x</a:t>
            </a:r>
            <a:r>
              <a:rPr lang="en-US" altLang="zh-CN" sz="2800" b="1" baseline="-2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1/3 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比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-2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更接近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0.  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endParaRPr lang="en-US" altLang="zh-CN" sz="28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   x</a:t>
            </a:r>
            <a:r>
              <a:rPr lang="en-US" altLang="zh-CN" sz="2800" b="1" baseline="-2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1/3+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 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代入 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-2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 =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x</a:t>
            </a:r>
            <a:r>
              <a:rPr lang="en-US" altLang="zh-CN" sz="2800" b="1" baseline="-2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 baseline="30000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28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-2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+1= 0  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得 </a:t>
            </a:r>
            <a:r>
              <a:rPr lang="en-US" altLang="x-none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endParaRPr lang="en-US" altLang="x-none" sz="28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x-none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(1/3+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800" b="1" baseline="3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3(1/3+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)+1=1/27 </a:t>
            </a:r>
            <a:r>
              <a:rPr lang="en-US" altLang="zh-CN" sz="2800" b="1" dirty="0">
                <a:solidFill>
                  <a:srgbClr val="4C14E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800" b="1" dirty="0">
                <a:solidFill>
                  <a:srgbClr val="4C14EA"/>
                </a:solidFill>
                <a:latin typeface="Times New Roman" panose="02020603050405020304" pitchFamily="18" charset="0"/>
              </a:rPr>
              <a:t>(8/3)</a:t>
            </a:r>
            <a:r>
              <a:rPr lang="en-US" altLang="zh-CN" sz="2800" b="1" i="1" dirty="0">
                <a:solidFill>
                  <a:srgbClr val="4C14EA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800" b="1" baseline="30000" dirty="0">
                <a:solidFill>
                  <a:srgbClr val="00B0F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800" b="1" baseline="30000" dirty="0">
                <a:solidFill>
                  <a:srgbClr val="00B0F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=0 </a:t>
            </a:r>
            <a:endParaRPr lang="zh-CN" altLang="en-US" sz="28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800" b="1" i="1" dirty="0">
                <a:solidFill>
                  <a:srgbClr val="3D10BA"/>
                </a:solidFill>
                <a:latin typeface="Times New Roman" panose="02020603050405020304" pitchFamily="18" charset="0"/>
              </a:rPr>
              <a:t>u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很接近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0, 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高次项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800" b="1" baseline="30000" dirty="0">
                <a:solidFill>
                  <a:srgbClr val="00B0F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800" b="1" baseline="30000" dirty="0">
                <a:solidFill>
                  <a:srgbClr val="00B0F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更接近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可舍弃  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=&gt;  </a:t>
            </a:r>
            <a:endParaRPr lang="en-US" altLang="zh-CN" sz="28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化为</a:t>
            </a:r>
            <a:r>
              <a:rPr lang="zh-CN" altLang="en-US" sz="2800" b="1" dirty="0">
                <a:solidFill>
                  <a:srgbClr val="3D10BA"/>
                </a:solidFill>
                <a:latin typeface="Times New Roman" panose="02020603050405020304" pitchFamily="18" charset="0"/>
              </a:rPr>
              <a:t>一次方程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1/27</a:t>
            </a:r>
            <a:r>
              <a:rPr lang="en-US" altLang="zh-CN" sz="28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(8/3)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≈0 =&gt; 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≈1/72  =&gt; </a:t>
            </a:r>
            <a:endParaRPr lang="en-US" altLang="zh-CN" sz="28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         x</a:t>
            </a:r>
            <a:r>
              <a:rPr lang="en-US" altLang="zh-CN" sz="2800" b="1" baseline="-2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≈1/3+1/72≈0.34722</a:t>
            </a:r>
            <a:endParaRPr lang="en-US" altLang="zh-CN" sz="28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None/>
            </a:pPr>
            <a:endParaRPr lang="en-US" altLang="zh-CN" sz="2400" b="1" i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buNone/>
            </a:pPr>
            <a:endParaRPr lang="en-US" altLang="zh-CN" sz="2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2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charRg st="28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6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charRg st="56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99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charRg st="99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43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charRg st="143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75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charRg st="175" end="2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212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charRg st="212" end="2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Rectangle 2"/>
          <p:cNvSpPr>
            <a:spLocks noGrp="1"/>
          </p:cNvSpPr>
          <p:nvPr>
            <p:ph type="title"/>
          </p:nvPr>
        </p:nvSpPr>
        <p:spPr>
          <a:xfrm>
            <a:off x="2406650" y="685800"/>
            <a:ext cx="4330700" cy="431800"/>
          </a:xfrm>
        </p:spPr>
        <p:txBody>
          <a:bodyPr wrap="square" lIns="92075" tIns="46038" rIns="92075" bIns="46038" anchor="b"/>
          <a:p>
            <a:pPr eaLnBrk="1" hangingPunct="1"/>
            <a:r>
              <a:rPr lang="zh-CN" altLang="en-US" sz="28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字母运算</a:t>
            </a:r>
            <a:r>
              <a:rPr lang="en-US" altLang="zh-CN" sz="28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:</a:t>
            </a:r>
            <a:r>
              <a:rPr lang="zh-CN" altLang="en-US" sz="28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一劳永逸</a:t>
            </a:r>
            <a:endParaRPr lang="zh-CN" altLang="en-US" sz="28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/>
          </p:nvPr>
        </p:nvSpPr>
        <p:spPr>
          <a:xfrm>
            <a:off x="1009650" y="1104900"/>
            <a:ext cx="7334250" cy="3352800"/>
          </a:xfrm>
        </p:spPr>
        <p:txBody>
          <a:bodyPr wrap="square" lIns="92075" tIns="46038" rIns="92075" bIns="46038" anchor="t"/>
          <a:p>
            <a:pPr>
              <a:lnSpc>
                <a:spcPts val="2600"/>
              </a:lnSpc>
              <a:spcBef>
                <a:spcPts val="600"/>
              </a:spcBef>
              <a:buNone/>
            </a:pP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设</a:t>
            </a:r>
            <a:r>
              <a:rPr lang="en-US" altLang="zh-CN" sz="24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 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≈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-2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4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,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则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 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-2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楷体_GB2312" pitchFamily="49" charset="-122"/>
              </a:rPr>
              <a:t>c </a:t>
            </a: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楷体_GB2312" pitchFamily="49" charset="-122"/>
              </a:rPr>
              <a:t>≈ 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_GB2312" pitchFamily="49" charset="-122"/>
              </a:rPr>
              <a:t>0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.  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将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-2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楷体_GB2312" pitchFamily="49" charset="-122"/>
              </a:rPr>
              <a:t>c+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 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代入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-2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)=0 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得</a:t>
            </a:r>
            <a:r>
              <a:rPr lang="en-US" altLang="x-none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 </a:t>
            </a:r>
            <a:endParaRPr lang="zh-CN" altLang="en-US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None/>
            </a:pPr>
            <a:r>
              <a:rPr lang="en-US" altLang="x-none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 = (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="1" baseline="3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3(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)+1=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 </a:t>
            </a:r>
            <a:r>
              <a:rPr lang="en-US" altLang="zh-CN" sz="2400" b="1" dirty="0">
                <a:solidFill>
                  <a:srgbClr val="3D10BA"/>
                </a:solidFill>
                <a:latin typeface="Times New Roman" panose="02020603050405020304" pitchFamily="18" charset="0"/>
              </a:rPr>
              <a:t>+(3</a:t>
            </a:r>
            <a:r>
              <a:rPr lang="en-US" altLang="zh-CN" sz="2400" b="1" i="1" dirty="0">
                <a:solidFill>
                  <a:srgbClr val="3D10BA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baseline="30000" dirty="0">
                <a:solidFill>
                  <a:srgbClr val="3D10BA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3D10B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dirty="0">
                <a:solidFill>
                  <a:srgbClr val="3D10BA"/>
                </a:solidFill>
                <a:latin typeface="Times New Roman" panose="02020603050405020304" pitchFamily="18" charset="0"/>
              </a:rPr>
              <a:t>3)</a:t>
            </a:r>
            <a:r>
              <a:rPr lang="en-US" altLang="zh-CN" sz="2400" b="1" i="1" dirty="0">
                <a:solidFill>
                  <a:srgbClr val="3D10BA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 0     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(1)</a:t>
            </a:r>
            <a:endParaRPr lang="en-US" altLang="zh-CN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None/>
            </a:pP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o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是高次项之和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.  {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0}  =&gt;  { </a:t>
            </a:r>
            <a:r>
              <a:rPr lang="en-US" altLang="zh-CN" sz="2400" b="1" dirty="0">
                <a:solidFill>
                  <a:srgbClr val="3D10BA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="1" dirty="0">
                <a:solidFill>
                  <a:srgbClr val="3D10BA"/>
                </a:solidFill>
                <a:latin typeface="Times New Roman" panose="02020603050405020304" pitchFamily="18" charset="0"/>
              </a:rPr>
              <a:t>/</a:t>
            </a:r>
            <a:r>
              <a:rPr lang="en-US" altLang="zh-CN" sz="2400" b="1" i="1" dirty="0">
                <a:solidFill>
                  <a:srgbClr val="3D10BA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="1" dirty="0">
                <a:solidFill>
                  <a:srgbClr val="3D10BA"/>
                </a:solidFill>
                <a:latin typeface="Times New Roman" panose="02020603050405020304" pitchFamily="18" charset="0"/>
              </a:rPr>
              <a:t>]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0}. </a:t>
            </a:r>
            <a:endParaRPr lang="en-US" altLang="zh-CN" sz="2400" b="1" i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None/>
            </a:pP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o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是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无穷小量</a:t>
            </a:r>
            <a:r>
              <a:rPr lang="en-US" altLang="zh-CN" sz="2400" b="1" i="1" dirty="0">
                <a:solidFill>
                  <a:srgbClr val="3D10BA"/>
                </a:solidFill>
                <a:latin typeface="Times New Roman" panose="02020603050405020304" pitchFamily="18" charset="0"/>
              </a:rPr>
              <a:t>u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的无穷小倍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称为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高阶无穷小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CC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None/>
            </a:pP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常数项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)=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baseline="3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+1. 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记 </a:t>
            </a:r>
            <a:r>
              <a:rPr lang="en-US" altLang="zh-CN" sz="2400" b="1" i="1" dirty="0">
                <a:solidFill>
                  <a:srgbClr val="3D10BA"/>
                </a:solidFill>
                <a:latin typeface="Times New Roman" panose="02020603050405020304" pitchFamily="18" charset="0"/>
              </a:rPr>
              <a:t>f </a:t>
            </a:r>
            <a:r>
              <a:rPr lang="en-US" altLang="zh-CN" sz="2400" b="1" i="1" dirty="0">
                <a:solidFill>
                  <a:srgbClr val="3D10BA"/>
                </a:solidFill>
              </a:rPr>
              <a:t>’</a:t>
            </a:r>
            <a:r>
              <a:rPr lang="en-US" altLang="zh-CN" sz="2400" b="1" dirty="0">
                <a:solidFill>
                  <a:srgbClr val="3D10BA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3D10BA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rgbClr val="3D10BA"/>
                </a:solidFill>
                <a:latin typeface="Times New Roman" panose="02020603050405020304" pitchFamily="18" charset="0"/>
              </a:rPr>
              <a:t>)=3</a:t>
            </a:r>
            <a:r>
              <a:rPr lang="en-US" altLang="zh-CN" sz="2400" b="1" i="1" dirty="0">
                <a:solidFill>
                  <a:srgbClr val="3D10BA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baseline="30000" dirty="0">
                <a:solidFill>
                  <a:srgbClr val="3D10BA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3D10B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dirty="0">
                <a:solidFill>
                  <a:srgbClr val="3D10BA"/>
                </a:solidFill>
                <a:latin typeface="Times New Roman" panose="02020603050405020304" pitchFamily="18" charset="0"/>
              </a:rPr>
              <a:t>3 </a:t>
            </a:r>
            <a:r>
              <a:rPr lang="en-US" altLang="zh-CN" sz="24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一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次项系数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3D10BA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None/>
            </a:pP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式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(1)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舍去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) 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得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)+</a:t>
            </a:r>
            <a:r>
              <a:rPr lang="en-US" altLang="zh-CN" sz="2400" b="1" i="1" dirty="0">
                <a:solidFill>
                  <a:srgbClr val="3D10BA"/>
                </a:solidFill>
                <a:latin typeface="Times New Roman" panose="02020603050405020304" pitchFamily="18" charset="0"/>
              </a:rPr>
              <a:t>f </a:t>
            </a:r>
            <a:r>
              <a:rPr lang="en-US" altLang="zh-CN" sz="2400" b="1" i="1" dirty="0">
                <a:solidFill>
                  <a:srgbClr val="3D10BA"/>
                </a:solidFill>
              </a:rPr>
              <a:t>’</a:t>
            </a:r>
            <a:r>
              <a:rPr lang="en-US" altLang="zh-CN" sz="2400" b="1" dirty="0">
                <a:solidFill>
                  <a:srgbClr val="3D10BA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3D10BA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rgbClr val="3D10BA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="1" i="1" dirty="0">
                <a:solidFill>
                  <a:srgbClr val="3D10BA"/>
                </a:solidFill>
                <a:latin typeface="Times New Roman" panose="02020603050405020304" pitchFamily="18" charset="0"/>
              </a:rPr>
              <a:t>u 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≈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0 =&gt;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u=x</a:t>
            </a:r>
            <a:r>
              <a:rPr lang="en-US" altLang="zh-CN" sz="2400" b="1" baseline="-2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400" b="1" dirty="0">
                <a:solidFill>
                  <a:schemeClr val="folHlink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-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 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≈ </a:t>
            </a:r>
            <a:r>
              <a:rPr lang="en-US" altLang="zh-CN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)/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f </a:t>
            </a:r>
            <a:r>
              <a:rPr lang="en-US" altLang="zh-CN" sz="2400" b="1" i="1" dirty="0">
                <a:solidFill>
                  <a:schemeClr val="folHlink"/>
                </a:solidFill>
              </a:rPr>
              <a:t>’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). </a:t>
            </a:r>
            <a:endParaRPr lang="en-US" altLang="zh-CN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None/>
            </a:pP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2400" b="1" dirty="0">
                <a:solidFill>
                  <a:srgbClr val="CC0000"/>
                </a:solidFill>
                <a:latin typeface="宋体" panose="02010600030101010101" pitchFamily="2" charset="-122"/>
              </a:rPr>
              <a:t>公式</a:t>
            </a:r>
            <a:r>
              <a:rPr lang="en-US" altLang="zh-CN" sz="2400" b="1" dirty="0">
                <a:solidFill>
                  <a:srgbClr val="CC0000"/>
                </a:solidFill>
                <a:latin typeface="宋体" panose="02010600030101010101" pitchFamily="2" charset="-122"/>
              </a:rPr>
              <a:t>: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400" b="1" baseline="-20000" dirty="0">
                <a:solidFill>
                  <a:srgbClr val="CC0000"/>
                </a:solidFill>
                <a:latin typeface="Times New Roman" panose="02020603050405020304" pitchFamily="18" charset="0"/>
              </a:rPr>
              <a:t>0 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≈ </a:t>
            </a:r>
            <a:r>
              <a:rPr lang="en-US" altLang="zh-CN" sz="2400" b="1" i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zh-CN" sz="2400" b="1" baseline="-20000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400" b="1" i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=c</a:t>
            </a:r>
            <a:r>
              <a:rPr lang="en-US" altLang="zh-CN" sz="24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)/</a:t>
            </a:r>
            <a:r>
              <a:rPr lang="en-US" altLang="zh-CN" sz="24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f </a:t>
            </a:r>
            <a:r>
              <a:rPr lang="en-US" altLang="zh-CN" sz="2400" b="1" i="1" dirty="0">
                <a:solidFill>
                  <a:srgbClr val="CC0000"/>
                </a:solidFill>
              </a:rPr>
              <a:t>’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) .  </a:t>
            </a:r>
            <a:r>
              <a:rPr lang="en-US" altLang="zh-CN" sz="24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比</a:t>
            </a:r>
            <a:r>
              <a:rPr lang="en-US" altLang="zh-CN" sz="24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更接近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400" b="1" baseline="-2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 </a:t>
            </a:r>
            <a:r>
              <a:rPr lang="en-US" altLang="zh-CN" sz="24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. </a:t>
            </a:r>
            <a:endParaRPr lang="en-US" altLang="zh-CN" sz="24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None/>
            </a:pP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=0 =&gt;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=1/3 =&gt;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=0.3472  =&gt;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=0.3473. </a:t>
            </a:r>
            <a:endParaRPr lang="zh-CN" altLang="en-US" sz="2400" b="1" dirty="0">
              <a:solidFill>
                <a:schemeClr val="fol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49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charRg st="49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107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charRg st="107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149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charRg st="149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176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charRg st="176" end="2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220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charRg st="220" end="2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275" end="3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charRg st="275" end="3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320" end="3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charRg st="320" end="3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3"/>
          <p:cNvSpPr>
            <a:spLocks noGrp="1"/>
          </p:cNvSpPr>
          <p:nvPr>
            <p:ph type="body"/>
          </p:nvPr>
        </p:nvSpPr>
        <p:spPr>
          <a:xfrm>
            <a:off x="1009650" y="3968750"/>
            <a:ext cx="7473950" cy="366713"/>
          </a:xfrm>
        </p:spPr>
        <p:txBody>
          <a:bodyPr wrap="square" lIns="92075" tIns="46038" rIns="92075" bIns="46038" anchor="t"/>
          <a:p>
            <a:pPr marL="381000" indent="-381000">
              <a:buNone/>
            </a:pP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从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=1,</a:t>
            </a:r>
            <a:r>
              <a:rPr lang="en-US" altLang="zh-CN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开始求不出根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是不是说明没有别的实根了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en-US" altLang="zh-CN" sz="2400" b="1" dirty="0">
              <a:solidFill>
                <a:schemeClr val="fol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381000" indent="-381000">
              <a:buNone/>
            </a:pPr>
            <a:endParaRPr lang="en-US" altLang="x-none" sz="2400" b="1" dirty="0">
              <a:solidFill>
                <a:schemeClr val="fol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381000" indent="-381000">
              <a:buNone/>
            </a:pPr>
            <a:endParaRPr lang="en-US" altLang="x-none" sz="2400" b="1" dirty="0">
              <a:solidFill>
                <a:schemeClr val="fol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381000" indent="-381000">
              <a:buNone/>
            </a:pPr>
            <a:endParaRPr lang="en-US" altLang="x-none" sz="2400" b="1" dirty="0">
              <a:solidFill>
                <a:schemeClr val="fol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381000" indent="-381000">
              <a:buNone/>
            </a:pPr>
            <a:endParaRPr lang="en-US" altLang="x-none" sz="2400" b="1" dirty="0">
              <a:solidFill>
                <a:schemeClr val="fol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381000" indent="-381000">
              <a:buNone/>
            </a:pPr>
            <a:endParaRPr lang="en-US" altLang="x-none" sz="2400" b="1" dirty="0">
              <a:solidFill>
                <a:schemeClr val="fol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381000" indent="-381000">
              <a:buNone/>
            </a:pPr>
            <a:r>
              <a:rPr lang="en-US" altLang="x-none" sz="2400" b="1" dirty="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        </a:t>
            </a:r>
            <a:endParaRPr lang="en-US" altLang="x-none" sz="2400" b="1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1442" name="Rectangle 2"/>
          <p:cNvSpPr txBox="1"/>
          <p:nvPr/>
        </p:nvSpPr>
        <p:spPr>
          <a:xfrm>
            <a:off x="2546350" y="842963"/>
            <a:ext cx="4121150" cy="366712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b"/>
          <a:p>
            <a:pPr algn="ctr"/>
            <a:endParaRPr lang="zh-CN" altLang="en-US" sz="3200" b="1" dirty="0">
              <a:solidFill>
                <a:srgbClr val="CC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Symbol" panose="05050102010706020507" pitchFamily="18" charset="2"/>
            </a:endParaRPr>
          </a:p>
        </p:txBody>
      </p:sp>
      <p:sp>
        <p:nvSpPr>
          <p:cNvPr id="61443" name="矩形 4"/>
          <p:cNvSpPr/>
          <p:nvPr/>
        </p:nvSpPr>
        <p:spPr>
          <a:xfrm>
            <a:off x="3524250" y="615950"/>
            <a:ext cx="174625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电脑求根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44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0" y="1104900"/>
            <a:ext cx="6426200" cy="1344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432050"/>
            <a:ext cx="7054850" cy="1533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Rectangle 2"/>
          <p:cNvSpPr>
            <a:spLocks noGrp="1"/>
          </p:cNvSpPr>
          <p:nvPr>
            <p:ph type="title"/>
          </p:nvPr>
        </p:nvSpPr>
        <p:spPr>
          <a:xfrm>
            <a:off x="2895600" y="615950"/>
            <a:ext cx="3213100" cy="436563"/>
          </a:xfrm>
        </p:spPr>
        <p:txBody>
          <a:bodyPr wrap="square" lIns="92075" tIns="46038" rIns="92075" bIns="46038" anchor="b"/>
          <a:p>
            <a:pPr eaLnBrk="1" hangingPunct="1"/>
            <a:r>
              <a:rPr lang="zh-CN" altLang="en-US" sz="28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如法炮制</a:t>
            </a:r>
            <a:endParaRPr lang="zh-CN" altLang="en-US" sz="28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0483" name="Rectangle 4"/>
          <p:cNvSpPr>
            <a:spLocks noGrp="1"/>
          </p:cNvSpPr>
          <p:nvPr>
            <p:ph type="body"/>
          </p:nvPr>
        </p:nvSpPr>
        <p:spPr>
          <a:xfrm>
            <a:off x="1358900" y="1035050"/>
            <a:ext cx="6775450" cy="3422650"/>
          </a:xfrm>
        </p:spPr>
        <p:txBody>
          <a:bodyPr wrap="square" lIns="92075" tIns="46038" rIns="92075" bIns="46038" anchor="t"/>
          <a:p>
            <a:pPr>
              <a:lnSpc>
                <a:spcPts val="29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CC00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2.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chemeClr val="folHlink"/>
                </a:solidFill>
                <a:latin typeface="宋体" panose="02010600030101010101" pitchFamily="2" charset="-122"/>
              </a:rPr>
              <a:t>求方程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lang="en-US" altLang="zh-CN" sz="2400" b="1" baseline="30000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+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lang="en-US" altLang="zh-CN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3= 0 </a:t>
            </a:r>
            <a:r>
              <a:rPr lang="zh-CN" altLang="en-US" sz="2400" b="1" dirty="0">
                <a:solidFill>
                  <a:schemeClr val="folHlink"/>
                </a:solidFill>
              </a:rPr>
              <a:t>的实根的近似值</a:t>
            </a:r>
            <a:r>
              <a:rPr lang="en-US" altLang="zh-CN" sz="2400" b="1" dirty="0">
                <a:solidFill>
                  <a:schemeClr val="folHlink"/>
                </a:solidFill>
              </a:rPr>
              <a:t>. </a:t>
            </a:r>
            <a:endParaRPr lang="en-US" altLang="zh-CN" sz="2400" b="1" dirty="0">
              <a:solidFill>
                <a:srgbClr val="CC0000"/>
              </a:solidFill>
              <a:ea typeface="黑体" panose="02010609060101010101" pitchFamily="2" charset="-122"/>
            </a:endParaRPr>
          </a:p>
          <a:p>
            <a:pPr>
              <a:lnSpc>
                <a:spcPts val="29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CC0000"/>
                </a:solidFill>
                <a:latin typeface="宋体" panose="02010600030101010101" pitchFamily="2" charset="-122"/>
              </a:rPr>
              <a:t>解</a:t>
            </a:r>
            <a:r>
              <a:rPr lang="en-US" altLang="zh-CN" sz="2400" b="1" dirty="0">
                <a:solidFill>
                  <a:srgbClr val="CC0000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400" b="1" dirty="0">
                <a:solidFill>
                  <a:schemeClr val="folHlink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(1)=</a:t>
            </a:r>
            <a:r>
              <a:rPr lang="en-US" altLang="zh-CN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1&lt;0&lt;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(2)=7</a:t>
            </a:r>
            <a:endParaRPr lang="en-US" altLang="zh-CN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9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0 &lt;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1&lt; 1,  </a:t>
            </a:r>
            <a:r>
              <a:rPr lang="zh-CN" altLang="en-US" sz="2400" b="1" dirty="0">
                <a:solidFill>
                  <a:schemeClr val="folHlink"/>
                </a:solidFill>
                <a:latin typeface="宋体" panose="02010600030101010101" pitchFamily="2" charset="-122"/>
              </a:rPr>
              <a:t>将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0 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=1+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u </a:t>
            </a:r>
            <a:r>
              <a:rPr lang="zh-CN" altLang="en-US" sz="2400" b="1" dirty="0">
                <a:solidFill>
                  <a:schemeClr val="folHlink"/>
                </a:solidFill>
                <a:latin typeface="宋体" panose="02010600030101010101" pitchFamily="2" charset="-122"/>
              </a:rPr>
              <a:t>代入</a:t>
            </a: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0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)=0</a:t>
            </a:r>
            <a:r>
              <a:rPr lang="zh-CN" altLang="en-US" sz="2400" b="1" dirty="0">
                <a:solidFill>
                  <a:schemeClr val="folHlink"/>
                </a:solidFill>
                <a:latin typeface="宋体" panose="02010600030101010101" pitchFamily="2" charset="-122"/>
              </a:rPr>
              <a:t>得</a:t>
            </a:r>
            <a:r>
              <a:rPr lang="en-US" altLang="x-none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endParaRPr lang="en-US" altLang="x-none" sz="2400" b="1" dirty="0">
              <a:solidFill>
                <a:schemeClr val="folHlink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ts val="2900"/>
              </a:lnSpc>
              <a:spcBef>
                <a:spcPct val="0"/>
              </a:spcBef>
              <a:buNone/>
            </a:pPr>
            <a:r>
              <a:rPr lang="en-US" altLang="x-none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</a:t>
            </a:r>
            <a:r>
              <a:rPr lang="zh-CN" altLang="en-US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(1+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u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)=(1+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u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2400" b="1" baseline="3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+(1+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3= </a:t>
            </a:r>
            <a:r>
              <a:rPr lang="en-US" altLang="zh-CN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1+4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u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lang="en-US" altLang="zh-CN" sz="2400" b="1" i="1" dirty="0">
                <a:solidFill>
                  <a:srgbClr val="33CC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lang="en-US" altLang="zh-CN" sz="2400" b="1" dirty="0">
                <a:solidFill>
                  <a:srgbClr val="33CC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400" b="1" i="1" dirty="0">
                <a:solidFill>
                  <a:srgbClr val="33CC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u</a:t>
            </a:r>
            <a:r>
              <a:rPr lang="en-US" altLang="zh-CN" sz="2400" b="1" dirty="0">
                <a:solidFill>
                  <a:srgbClr val="33CC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=0</a:t>
            </a:r>
            <a:r>
              <a:rPr lang="en-US" altLang="zh-CN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400" b="1" dirty="0">
              <a:solidFill>
                <a:schemeClr val="folHlin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29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=&gt;</a:t>
            </a:r>
            <a:r>
              <a:rPr lang="en-US" altLang="zh-CN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-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1+4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u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≈ 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0  =&gt;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u≈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1/4  =&gt; 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≈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1.25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9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仿照例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1, 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对每个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 ≈ x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 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设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 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x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  </a:t>
            </a:r>
            <a:r>
              <a:rPr lang="zh-CN" altLang="en-US" sz="2400" b="1" dirty="0">
                <a:solidFill>
                  <a:schemeClr val="folHlink"/>
                </a:solidFill>
                <a:latin typeface="宋体" panose="02010600030101010101" pitchFamily="2" charset="-122"/>
              </a:rPr>
              <a:t>得</a:t>
            </a:r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u,</a:t>
            </a:r>
            <a:endParaRPr lang="en-US" altLang="zh-CN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900"/>
              </a:lnSpc>
              <a:spcBef>
                <a:spcPct val="0"/>
              </a:spcBef>
              <a:buNone/>
            </a:pP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 f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)=(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="1" baseline="3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+(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3=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)+(3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baseline="3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+1)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u 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=0 </a:t>
            </a:r>
            <a:endParaRPr lang="en-US" altLang="zh-CN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9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 =&gt;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f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)+(3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baseline="30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+1)(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400" b="1" dirty="0">
                <a:solidFill>
                  <a:schemeClr val="fol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≈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0 =&gt;  </a:t>
            </a:r>
            <a:r>
              <a:rPr lang="en-US" altLang="zh-CN" sz="24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-25000" dirty="0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4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≈ c</a:t>
            </a:r>
            <a:r>
              <a:rPr lang="en-US" altLang="zh-CN" sz="24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)/(3</a:t>
            </a:r>
            <a:r>
              <a:rPr lang="en-US" altLang="zh-CN" sz="24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baseline="30000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+1).</a:t>
            </a:r>
            <a:endParaRPr lang="en-US" altLang="zh-CN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9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=1 =&gt; 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1.25</a:t>
            </a: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=&gt; </a:t>
            </a:r>
            <a:r>
              <a:rPr lang="en-US" altLang="zh-CN" sz="24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1.2143 =&gt; </a:t>
            </a:r>
            <a:r>
              <a:rPr lang="en-US" altLang="zh-CN" sz="24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1.21341.</a:t>
            </a:r>
            <a:endParaRPr lang="en-US" altLang="zh-CN" sz="2400" b="1" dirty="0">
              <a:solidFill>
                <a:srgbClr val="80008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ts val="2700"/>
              </a:lnSpc>
              <a:buNone/>
            </a:pPr>
            <a:r>
              <a:rPr lang="en-US" altLang="zh-CN" sz="24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 </a:t>
            </a:r>
            <a:endParaRPr lang="en-US" altLang="zh-CN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buNone/>
            </a:pPr>
            <a:endParaRPr lang="en-US" altLang="zh-CN" sz="2800" b="1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2300" y="1454150"/>
            <a:ext cx="2514600" cy="369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2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charRg st="28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48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charRg st="48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93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charRg st="93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37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charRg st="137" end="1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78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charRg st="178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215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charRg st="215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263" end="3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0483">
                                            <p:txEl>
                                              <p:charRg st="263" end="3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313" end="3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0483">
                                            <p:txEl>
                                              <p:charRg st="313" end="3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Rectangle 2"/>
          <p:cNvSpPr>
            <a:spLocks noGrp="1"/>
          </p:cNvSpPr>
          <p:nvPr>
            <p:ph type="title"/>
          </p:nvPr>
        </p:nvSpPr>
        <p:spPr>
          <a:xfrm>
            <a:off x="2197100" y="685800"/>
            <a:ext cx="4749800" cy="419100"/>
          </a:xfrm>
        </p:spPr>
        <p:txBody>
          <a:bodyPr wrap="square" lIns="92075" tIns="46038" rIns="92075" bIns="46038" anchor="b"/>
          <a:p>
            <a:pPr eaLnBrk="1" hangingPunct="1"/>
            <a:r>
              <a:rPr lang="zh-CN" altLang="en-US" sz="28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电脑求根</a:t>
            </a:r>
            <a:endParaRPr lang="zh-CN" altLang="en-US" sz="28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63490" name="Rectangle 4"/>
          <p:cNvSpPr>
            <a:spLocks noGrp="1"/>
          </p:cNvSpPr>
          <p:nvPr>
            <p:ph type="body"/>
          </p:nvPr>
        </p:nvSpPr>
        <p:spPr>
          <a:xfrm>
            <a:off x="939800" y="1157288"/>
            <a:ext cx="7473950" cy="3230562"/>
          </a:xfrm>
        </p:spPr>
        <p:txBody>
          <a:bodyPr wrap="square" lIns="92075" tIns="46038" rIns="92075" bIns="46038" anchor="t"/>
          <a:p>
            <a:pPr>
              <a:lnSpc>
                <a:spcPts val="2800"/>
              </a:lnSpc>
              <a:buNone/>
            </a:pPr>
            <a:endParaRPr lang="en-US" altLang="zh-CN" sz="2400" b="1" dirty="0">
              <a:solidFill>
                <a:srgbClr val="CC0000"/>
              </a:solidFill>
            </a:endParaRPr>
          </a:p>
        </p:txBody>
      </p:sp>
      <p:pic>
        <p:nvPicPr>
          <p:cNvPr id="6349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800" y="1174750"/>
            <a:ext cx="6775450" cy="61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838325"/>
            <a:ext cx="4749800" cy="247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Text Box 14"/>
          <p:cNvSpPr/>
          <p:nvPr/>
        </p:nvSpPr>
        <p:spPr>
          <a:xfrm>
            <a:off x="2686050" y="1244600"/>
            <a:ext cx="4103688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Calibri" panose="020F0502020204030204" pitchFamily="34" charset="0"/>
              </a:rPr>
              <a:t>微积分</a:t>
            </a:r>
            <a:endParaRPr lang="zh-CN" altLang="en-US" sz="48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49154" name="Rectangle 3"/>
          <p:cNvSpPr/>
          <p:nvPr/>
        </p:nvSpPr>
        <p:spPr>
          <a:xfrm>
            <a:off x="2825750" y="2921000"/>
            <a:ext cx="4032250" cy="576263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b"/>
          <a:p>
            <a:pPr algn="ctr" eaLnBrk="0" hangingPunct="0"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条件极值</a:t>
            </a:r>
            <a:endParaRPr lang="en-US" altLang="zh-CN" sz="4800" b="1" dirty="0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915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6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xfrm>
            <a:off x="2406650" y="581025"/>
            <a:ext cx="4191000" cy="400050"/>
          </a:xfrm>
        </p:spPr>
        <p:txBody>
          <a:bodyPr wrap="square" lIns="92075" tIns="46038" rIns="92075" bIns="46038" anchor="b"/>
          <a:p>
            <a:pPr eaLnBrk="1" hangingPunct="1"/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算术平均与几何平均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94211" name="Rectangle 3"/>
          <p:cNvSpPr>
            <a:spLocks noGrp="1"/>
          </p:cNvSpPr>
          <p:nvPr>
            <p:ph type="body"/>
          </p:nvPr>
        </p:nvSpPr>
        <p:spPr>
          <a:xfrm>
            <a:off x="660400" y="965200"/>
            <a:ext cx="7893050" cy="3702050"/>
          </a:xfrm>
        </p:spPr>
        <p:txBody>
          <a:bodyPr wrap="square" lIns="92075" tIns="46038" rIns="92075" bIns="46038" anchor="t"/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例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1 .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个正数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k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之和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=s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固定不变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求乘积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 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最大值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endParaRPr lang="en-US" altLang="zh-CN" sz="2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解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 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设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)=(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时乘积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 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取最大值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.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=1,2,3)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=&gt;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=(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)=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=0 .</a:t>
            </a:r>
            <a:endParaRPr lang="en-US" altLang="zh-CN" sz="2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P=c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≥ p=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 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baseline="-25000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baseline="-25000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 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endParaRPr lang="en-US" altLang="zh-CN" sz="2000" b="1" dirty="0">
              <a:solidFill>
                <a:srgbClr val="0711DB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18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18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18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18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1800" b="1" dirty="0">
                <a:solidFill>
                  <a:srgbClr val="0711DB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18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18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18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18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18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18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1800" b="1" dirty="0">
                <a:solidFill>
                  <a:srgbClr val="0711DB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18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18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+c</a:t>
            </a:r>
            <a:r>
              <a:rPr lang="en-US" altLang="zh-CN" sz="18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18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18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>
                <a:solidFill>
                  <a:srgbClr val="0711DB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18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D</a:t>
            </a:r>
            <a:r>
              <a:rPr lang="en-US" altLang="zh-CN" sz="2000" b="1" baseline="-25000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1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18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1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1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1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1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1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18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1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1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1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1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1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18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1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1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1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1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baseline="-25000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1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1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1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1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18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. 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7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在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中用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代替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(d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) ,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得到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700"/>
              </a:lnSpc>
              <a:spcBef>
                <a:spcPct val="0"/>
              </a:spcBef>
              <a:buNone/>
            </a:pP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f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(d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baseline="-25000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baseline="30000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baseline="-25000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baseline="30000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≤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(0)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solidFill>
                  <a:srgbClr val="800080"/>
                </a:solidFill>
                <a:sym typeface="Wingdings" panose="05000000000000000000" pitchFamily="2" charset="2"/>
              </a:rPr>
              <a:t>’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(0)= 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 0.                    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7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方程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=0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的解都是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=(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</a:rPr>
              <a:t>/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</a:rPr>
              <a:t>)d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+(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</a:rPr>
              <a:t>/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</a:rPr>
              <a:t>) d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</a:rPr>
              <a:t>/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</a:rPr>
              <a:t>)d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=0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的解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     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7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两方程系数成比例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/3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/3)</a:t>
            </a:r>
            <a:r>
              <a:rPr lang="en-US" altLang="zh-CN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≥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 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700"/>
              </a:lnSpc>
              <a:spcBef>
                <a:spcPts val="600"/>
              </a:spcBef>
              <a:buNone/>
            </a:pP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                                           (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算术平均 ≥几何平均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)</a:t>
            </a:r>
            <a:endParaRPr lang="en-US" altLang="zh-CN" sz="2000" b="1" dirty="0">
              <a:solidFill>
                <a:srgbClr val="CC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                         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700"/>
              </a:lnSpc>
              <a:spcBef>
                <a:spcPct val="0"/>
              </a:spcBef>
              <a:buNone/>
            </a:pP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017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4108450"/>
            <a:ext cx="2654300" cy="496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50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charRg st="50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96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charRg st="96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162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charRg st="162" end="2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223" end="2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charRg st="223" end="2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299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4211">
                                            <p:txEl>
                                              <p:charRg st="299" end="3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340" end="4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4211">
                                            <p:txEl>
                                              <p:charRg st="340" end="4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416" end="4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4211">
                                            <p:txEl>
                                              <p:charRg st="416" end="4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483" end="5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4211">
                                            <p:txEl>
                                              <p:charRg st="483" end="5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536" end="5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4211">
                                            <p:txEl>
                                              <p:charRg st="536" end="5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2406650" y="581025"/>
            <a:ext cx="4191000" cy="454025"/>
          </a:xfrm>
        </p:spPr>
        <p:txBody>
          <a:bodyPr wrap="square" lIns="92075" tIns="46038" rIns="92075" bIns="46038" anchor="b"/>
          <a:p>
            <a:pPr eaLnBrk="1" hangingPunct="1"/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二次项 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94211" name="Rectangle 3"/>
          <p:cNvSpPr>
            <a:spLocks noGrp="1"/>
          </p:cNvSpPr>
          <p:nvPr>
            <p:ph type="body"/>
          </p:nvPr>
        </p:nvSpPr>
        <p:spPr>
          <a:xfrm>
            <a:off x="660400" y="965200"/>
            <a:ext cx="7823200" cy="3492500"/>
          </a:xfrm>
        </p:spPr>
        <p:txBody>
          <a:bodyPr wrap="square" lIns="92075" tIns="46038" rIns="92075" bIns="46038" anchor="t"/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为了辨明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=0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即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000" b="1" i="1" dirty="0">
                <a:solidFill>
                  <a:srgbClr val="80008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=s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/3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时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000" b="1" i="1" dirty="0">
                <a:solidFill>
                  <a:srgbClr val="80008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2000" b="1" baseline="30000" dirty="0">
                <a:solidFill>
                  <a:srgbClr val="80008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是最大还是最小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将它们代入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p=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)=(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+(d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baseline="30000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baseline="30000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baseline="-25000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得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p=f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2000" b="1" i="1" dirty="0">
                <a:solidFill>
                  <a:srgbClr val="80008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zh-CN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i="1" dirty="0">
                <a:solidFill>
                  <a:srgbClr val="80008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zh-CN" sz="2000" b="1" dirty="0">
                <a:solidFill>
                  <a:srgbClr val="800080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baseline="30000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dirty="0">
                <a:solidFill>
                  <a:srgbClr val="800080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baseline="30000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其中 </a:t>
            </a:r>
            <a:r>
              <a:rPr lang="en-US" altLang="zh-CN" sz="2000" b="1" dirty="0">
                <a:solidFill>
                  <a:srgbClr val="800080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800080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=(1/2)[(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zh-CN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zh-CN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zh-CN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altLang="zh-CN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zh-CN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]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[(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zh-CN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Wingdings" panose="05000000000000000000" pitchFamily="2" charset="2"/>
              </a:rPr>
              <a:t>+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zh-CN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Wingdings" panose="05000000000000000000" pitchFamily="2" charset="2"/>
              </a:rPr>
              <a:t>+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zh-CN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]/2.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当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zh-CN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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(0,0,0), </a:t>
            </a:r>
            <a:r>
              <a:rPr lang="en-US" altLang="zh-CN" sz="2000" b="1" dirty="0">
                <a:solidFill>
                  <a:srgbClr val="800080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&lt;0, </a:t>
            </a:r>
            <a:r>
              <a:rPr lang="en-US" altLang="zh-CN" sz="2000" b="1" i="1" dirty="0">
                <a:solidFill>
                  <a:srgbClr val="80008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zh-CN" sz="2000" b="1" dirty="0">
                <a:solidFill>
                  <a:srgbClr val="800080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dirty="0">
                <a:solidFill>
                  <a:srgbClr val="800080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=(</a:t>
            </a:r>
            <a:r>
              <a:rPr lang="en-US" altLang="zh-CN" sz="2000" b="1" i="1" dirty="0">
                <a:solidFill>
                  <a:srgbClr val="80008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zh-CN" sz="2000" b="1" dirty="0">
                <a:solidFill>
                  <a:srgbClr val="800080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dirty="0">
                <a:solidFill>
                  <a:srgbClr val="800080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en-US" altLang="zh-CN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&lt;0 (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当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|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|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足够小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zh-CN" sz="2000" b="1" i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P =</a:t>
            </a:r>
            <a:r>
              <a:rPr lang="en-US" altLang="zh-CN" sz="2000" b="1" i="1" dirty="0">
                <a:solidFill>
                  <a:srgbClr val="80008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2000" b="1" baseline="30000" dirty="0">
                <a:solidFill>
                  <a:srgbClr val="80008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&gt;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 .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这说明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是极大值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 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将函数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3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扩充到闭区域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{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=0|0≤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≤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}.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则在区域边界至少有一个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=0  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=0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取最小值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唯一的非边界极值点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)=(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/3,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/3,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/3)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取最大值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/3)</a:t>
            </a:r>
            <a:r>
              <a:rPr lang="en-US" altLang="zh-CN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zh-CN" sz="2000" b="1" dirty="0">
              <a:solidFill>
                <a:srgbClr val="0711DB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700"/>
              </a:lnSpc>
              <a:spcBef>
                <a:spcPct val="0"/>
              </a:spcBef>
              <a:buNone/>
            </a:pP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120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6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46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charRg st="46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111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charRg st="111" end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153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charRg st="153" end="2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22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charRg st="22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252" end="3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4211">
                                            <p:txEl>
                                              <p:charRg st="252" end="3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320" end="3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4211">
                                            <p:txEl>
                                              <p:charRg st="320" end="3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349" end="3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4211">
                                            <p:txEl>
                                              <p:charRg st="349" end="3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396" end="4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4211">
                                            <p:txEl>
                                              <p:charRg st="396" end="4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427" end="4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4211">
                                            <p:txEl>
                                              <p:charRg st="427" end="4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Rectangle 2"/>
          <p:cNvSpPr>
            <a:spLocks noGrp="1"/>
          </p:cNvSpPr>
          <p:nvPr>
            <p:ph type="title"/>
          </p:nvPr>
        </p:nvSpPr>
        <p:spPr>
          <a:xfrm>
            <a:off x="2406650" y="615950"/>
            <a:ext cx="4191000" cy="400050"/>
          </a:xfrm>
        </p:spPr>
        <p:txBody>
          <a:bodyPr wrap="square" lIns="92075" tIns="46038" rIns="92075" bIns="46038" anchor="b"/>
          <a:p>
            <a:pPr eaLnBrk="1" hangingPunct="1"/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极值条件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94211" name="Rectangle 3"/>
          <p:cNvSpPr>
            <a:spLocks noGrp="1"/>
          </p:cNvSpPr>
          <p:nvPr>
            <p:ph type="body"/>
          </p:nvPr>
        </p:nvSpPr>
        <p:spPr>
          <a:xfrm>
            <a:off x="660400" y="1035050"/>
            <a:ext cx="8032750" cy="3492500"/>
          </a:xfrm>
        </p:spPr>
        <p:txBody>
          <a:bodyPr wrap="square" lIns="92075" tIns="46038" rIns="92075" bIns="46038" anchor="t"/>
          <a:p>
            <a:pPr>
              <a:lnSpc>
                <a:spcPts val="24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多项式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y=f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可以在任意点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附近展开成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增量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dr=(d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)=(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的多项式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spcBef>
                <a:spcPct val="0"/>
              </a:spcBef>
              <a:buNone/>
            </a:pP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y=f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)+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zh-CN" sz="20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dirty="0">
                <a:solidFill>
                  <a:srgbClr val="0711D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zh-CN" sz="2000" b="1" i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R</a:t>
            </a:r>
            <a:r>
              <a:rPr lang="en-US" altLang="zh-CN" sz="2000" b="1" baseline="-25000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(dr)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其中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R</a:t>
            </a:r>
            <a:r>
              <a:rPr lang="en-US" altLang="zh-CN" sz="2000" b="1" baseline="-25000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(dr)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是高次项之和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 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对每个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k,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取其它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j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=0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得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zh-CN" sz="2000" b="1" i="1" u="sng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用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dr=(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代替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dr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得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f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)=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spcBef>
                <a:spcPct val="0"/>
              </a:spcBef>
              <a:buNone/>
            </a:pP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)+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zh-CN" sz="20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dirty="0">
                <a:solidFill>
                  <a:srgbClr val="0711D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zh-CN" sz="2000" b="1" i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R</a:t>
            </a:r>
            <a:r>
              <a:rPr lang="en-US" altLang="zh-CN" sz="2000" b="1" baseline="-25000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dr),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R</a:t>
            </a:r>
            <a:r>
              <a:rPr lang="en-US" altLang="zh-CN" sz="2000" b="1" baseline="-25000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dr)=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 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zh-CN" sz="2000" b="1" dirty="0">
                <a:solidFill>
                  <a:srgbClr val="800080"/>
                </a:solidFill>
                <a:sym typeface="Wingdings" panose="05000000000000000000" pitchFamily="2" charset="2"/>
              </a:rPr>
              <a:t>’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)=d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zh-CN" sz="20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dirty="0">
                <a:solidFill>
                  <a:srgbClr val="0711D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zh-CN" sz="2000" b="1" i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微分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).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当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不是多项式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代之以</a:t>
            </a:r>
            <a:r>
              <a:rPr lang="en-US" altLang="zh-CN" sz="2000" b="1" i="1" dirty="0">
                <a:solidFill>
                  <a:srgbClr val="33CC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R</a:t>
            </a:r>
            <a:r>
              <a:rPr lang="en-US" altLang="zh-CN" sz="2000" b="1" baseline="-25000" dirty="0">
                <a:solidFill>
                  <a:srgbClr val="33CC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33CC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(dr)=</a:t>
            </a:r>
            <a:r>
              <a:rPr lang="en-US" altLang="zh-CN" sz="2000" b="1" i="1" dirty="0">
                <a:solidFill>
                  <a:srgbClr val="33CC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zh-CN" sz="2000" b="1" dirty="0">
                <a:solidFill>
                  <a:srgbClr val="33CC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(|dr|)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spcBef>
                <a:spcPct val="0"/>
              </a:spcBef>
              <a:buNone/>
            </a:pP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在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取极值 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在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=0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取极值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zh-CN" sz="2000" b="1" dirty="0">
                <a:solidFill>
                  <a:srgbClr val="800080"/>
                </a:solidFill>
                <a:sym typeface="Wingdings" panose="05000000000000000000" pitchFamily="2" charset="2"/>
              </a:rPr>
              <a:t>’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(0)=d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=0 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所有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=0.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如果有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约束条件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)=0 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US" altLang="zh-CN" sz="20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dirty="0">
                <a:solidFill>
                  <a:srgbClr val="0711D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US" altLang="zh-CN" sz="2000" b="1" i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sz="2000" b="1" i="1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0711DB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 0,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                                                                                                 </a:t>
            </a:r>
            <a:endParaRPr lang="en-US" altLang="zh-CN" sz="2000" b="1" i="1" baseline="-25000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None/>
            </a:pP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目标函数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极值条件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:{d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=0 =&gt; 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=0}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(</a:t>
            </a:r>
            <a:r>
              <a:rPr lang="en-US" altLang="zh-CN" sz="2000" b="1" i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zh-CN" sz="2000" b="1" baseline="-25000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i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zh-CN" sz="2000" b="1" i="1" baseline="-25000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)=</a:t>
            </a:r>
            <a:r>
              <a:rPr lang="en-US" altLang="zh-CN" sz="2000" b="1" dirty="0">
                <a:solidFill>
                  <a:srgbClr val="CC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US" altLang="zh-CN" sz="2000" b="1" baseline="-25000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i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US" altLang="zh-CN" sz="2000" b="1" i="1" baseline="-25000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). </a:t>
            </a:r>
            <a:endParaRPr lang="en-US" altLang="zh-CN" sz="2000" b="1" dirty="0">
              <a:solidFill>
                <a:srgbClr val="CC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None/>
            </a:pP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800"/>
              </a:lnSpc>
              <a:spcBef>
                <a:spcPts val="600"/>
              </a:spcBef>
              <a:buNone/>
            </a:pP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700"/>
              </a:lnSpc>
              <a:spcBef>
                <a:spcPct val="0"/>
              </a:spcBef>
              <a:buNone/>
            </a:pP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222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2012950"/>
            <a:ext cx="97790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1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900" y="3724275"/>
            <a:ext cx="838200" cy="427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38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charRg st="38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76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charRg st="76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141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charRg st="141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177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4211">
                                            <p:txEl>
                                              <p:charRg st="177" end="2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230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4211">
                                            <p:txEl>
                                              <p:charRg st="230" end="2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282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4211">
                                            <p:txEl>
                                              <p:charRg st="282" end="3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341" end="3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4211">
                                            <p:txEl>
                                              <p:charRg st="341" end="3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397" end="5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4211">
                                            <p:txEl>
                                              <p:charRg st="397" end="5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541" end="5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4211">
                                            <p:txEl>
                                              <p:charRg st="541" end="5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Rectangle 2"/>
          <p:cNvSpPr>
            <a:spLocks noGrp="1"/>
          </p:cNvSpPr>
          <p:nvPr>
            <p:ph type="title"/>
          </p:nvPr>
        </p:nvSpPr>
        <p:spPr>
          <a:xfrm>
            <a:off x="2336800" y="615950"/>
            <a:ext cx="4191000" cy="400050"/>
          </a:xfrm>
        </p:spPr>
        <p:txBody>
          <a:bodyPr wrap="square" lIns="92075" tIns="46038" rIns="92075" bIns="46038" anchor="b"/>
          <a:p>
            <a:pPr eaLnBrk="1" hangingPunct="1"/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应用例</a:t>
            </a:r>
            <a:r>
              <a:rPr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:</a:t>
            </a:r>
            <a:r>
              <a:rPr lang="en-US" altLang="zh-CN" sz="3200" b="1" i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n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个数的平均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94211" name="Rectangle 3"/>
          <p:cNvSpPr>
            <a:spLocks noGrp="1"/>
          </p:cNvSpPr>
          <p:nvPr>
            <p:ph type="body"/>
          </p:nvPr>
        </p:nvSpPr>
        <p:spPr>
          <a:xfrm>
            <a:off x="730250" y="1035050"/>
            <a:ext cx="7753350" cy="3492500"/>
          </a:xfrm>
        </p:spPr>
        <p:txBody>
          <a:bodyPr wrap="square" lIns="92075" tIns="46038" rIns="92075" bIns="46038" anchor="t"/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例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2 .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将正数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分成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个正数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k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之和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=s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使乘积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 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最大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endParaRPr lang="en-US" altLang="zh-CN" sz="2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解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 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约束条件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=s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微分得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0                       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(1) </a:t>
            </a:r>
            <a:r>
              <a:rPr lang="en-US" altLang="zh-CN" sz="20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000" b="1" dirty="0">
              <a:solidFill>
                <a:srgbClr val="CC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目标函数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最大 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=d(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)= 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zh-CN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=0      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(2)</a:t>
            </a:r>
            <a:endParaRPr lang="en-US" altLang="zh-CN" sz="2000" b="1" dirty="0">
              <a:solidFill>
                <a:srgbClr val="CC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线性方程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(1)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的所有解都是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(2)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的解 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方程组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+d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0  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(1)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与</a:t>
            </a:r>
            <a:endParaRPr lang="en-US" altLang="zh-CN" sz="2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8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    </a:t>
            </a:r>
            <a:endParaRPr lang="en-US" altLang="zh-CN" sz="2000" b="1" dirty="0">
              <a:solidFill>
                <a:srgbClr val="CC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          秩相等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都为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 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000"/>
              </a:lnSpc>
              <a:spcBef>
                <a:spcPts val="600"/>
              </a:spcBef>
              <a:buNone/>
            </a:pP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Wingdings" panose="05000000000000000000" pitchFamily="2" charset="2"/>
              </a:rPr>
              <a:t>…,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 = </a:t>
            </a:r>
            <a:r>
              <a:rPr lang="en-US" altLang="zh-CN" sz="2000" b="1" dirty="0">
                <a:solidFill>
                  <a:srgbClr val="80008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(1,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,1)  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2000" b="1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…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Wingdings" panose="05000000000000000000" pitchFamily="2" charset="2"/>
              </a:rPr>
              <a:t>=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=s/n=</a:t>
            </a:r>
            <a:r>
              <a:rPr lang="en-US" altLang="zh-CN" sz="2000" b="1" i="1" dirty="0">
                <a:solidFill>
                  <a:srgbClr val="80008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endParaRPr lang="en-US" altLang="zh-CN" sz="2000" b="1" dirty="0">
              <a:solidFill>
                <a:srgbClr val="800080"/>
              </a:solidFill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当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000" b="1" i="1" baseline="-25000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0,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0 &lt; 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zh-CN" sz="2000" b="1" i="1" baseline="30000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=&gt;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无最小值 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=&gt;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(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zh-CN" sz="2000" b="1" i="1" baseline="30000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zh-CN" altLang="en-US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是最大值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ts val="24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                            (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算术平均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≥</a:t>
            </a:r>
            <a:r>
              <a:rPr lang="zh-C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几何平均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None/>
            </a:pP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2700"/>
              </a:lnSpc>
              <a:spcBef>
                <a:spcPct val="0"/>
              </a:spcBef>
              <a:buNone/>
            </a:pP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427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242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2432050"/>
            <a:ext cx="4260850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242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" y="2990850"/>
            <a:ext cx="3702050" cy="51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7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50" y="4108450"/>
            <a:ext cx="2514600" cy="34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8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700" y="4108450"/>
            <a:ext cx="2374900" cy="371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49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charRg st="49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116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charRg st="116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174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charRg st="174" end="1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196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charRg st="196" end="2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275" end="3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4211">
                                            <p:txEl>
                                              <p:charRg st="275" end="3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346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4211">
                                            <p:txEl>
                                              <p:charRg st="346" end="3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394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4211">
                                            <p:txEl>
                                              <p:charRg st="394" end="4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443" end="5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4211">
                                            <p:txEl>
                                              <p:charRg st="443" end="5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0" y="571500"/>
            <a:ext cx="6500813" cy="434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2057400" y="615950"/>
            <a:ext cx="3492500" cy="366713"/>
          </a:xfrm>
        </p:spPr>
        <p:txBody>
          <a:bodyPr wrap="square" lIns="92075" tIns="46038" rIns="92075" bIns="46038" anchor="b"/>
          <a:p>
            <a:pPr eaLnBrk="1" hangingPunct="1"/>
            <a:r>
              <a:rPr lang="zh-CN" altLang="en-US" sz="28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应用例：光的折射</a:t>
            </a:r>
            <a:endParaRPr lang="zh-CN" altLang="en-US" sz="28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000125"/>
            <a:ext cx="7893050" cy="3317875"/>
          </a:xfrm>
        </p:spPr>
        <p:txBody>
          <a:bodyPr vert="horz" wrap="square" lIns="92075" tIns="46038" rIns="92075" bIns="46038" numCol="1" anchor="t" anchorCtr="0" compatLnSpc="1"/>
          <a:lstStyle/>
          <a:p>
            <a:pPr marL="342900" marR="0" lvl="0" indent="-342900" algn="l" defTabSz="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例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3.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光在空气和水中速度各是</a:t>
            </a:r>
            <a:r>
              <a:rPr kumimoji="0" lang="en-US" altLang="zh-CN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u,v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直线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DE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代表空气与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水的分界面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光沿哪条路线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ACB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从定点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到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时间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最短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0" rtl="0" eaLnBrk="0" fontAlgn="base" latin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解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角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和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满足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约束条件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0" rtl="0" eaLnBrk="0" fontAlgn="base" latin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kumimoji="0" lang="en-US" altLang="zh-CN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tan</a:t>
            </a: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kumimoji="0" lang="en-US" altLang="zh-CN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tan</a:t>
            </a: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kumimoji="0" lang="en-US" altLang="zh-CN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tan</a:t>
            </a:r>
            <a:r>
              <a:rPr kumimoji="0" lang="en-US" altLang="zh-CN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kumimoji="0" lang="en-US" altLang="zh-CN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tan</a:t>
            </a:r>
            <a:r>
              <a:rPr kumimoji="0" lang="en-US" altLang="zh-CN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DC+CE=DE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        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l" defTabSz="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marR="0" lvl="0" indent="-457200" algn="l" defTabSz="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                                            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marR="0" lvl="0" indent="-457200" algn="l" defTabSz="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marR="0" lvl="0" indent="-457200" algn="l" defTabSz="0" rtl="0" eaLnBrk="0" fontAlgn="base" latinLnBrk="0" hangingPunct="0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(1),(2)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的系数成比例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5299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6750" y="965200"/>
            <a:ext cx="1885950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30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851150"/>
            <a:ext cx="37719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31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50" y="2432050"/>
            <a:ext cx="481965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4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2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340100"/>
            <a:ext cx="5099050" cy="442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3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3650" y="3829050"/>
            <a:ext cx="2863850" cy="48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59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charRg st="59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77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charRg st="77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268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charRg st="268" end="2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charRg st="274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4211">
                                            <p:txEl>
                                              <p:charRg st="274" end="2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2757488" y="1720850"/>
            <a:ext cx="3429000" cy="1431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b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宋体" panose="02010600030101010101" pitchFamily="2" charset="-122"/>
              </a:rPr>
              <a:t>数列的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ea"/>
              <a:ea typeface="+mn-ea"/>
              <a:cs typeface="+mn-cs"/>
              <a:sym typeface="宋体" panose="02010600030101010101" pitchFamily="2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宋体" panose="02010600030101010101" pitchFamily="2" charset="-122"/>
              </a:rPr>
              <a:t>通项公式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ea"/>
              <a:ea typeface="+mn-ea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3"/>
          <p:cNvSpPr/>
          <p:nvPr/>
        </p:nvSpPr>
        <p:spPr>
          <a:xfrm>
            <a:off x="625475" y="771525"/>
            <a:ext cx="8097838" cy="37480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5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_GB2312"/>
                <a:sym typeface="Times New Roman" panose="02020603050405020304" pitchFamily="18" charset="0"/>
              </a:rPr>
              <a:t>.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数列前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99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项依次为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1,2,…,99,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100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项可否为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2012?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解</a:t>
            </a:r>
            <a:r>
              <a:rPr lang="en-US" altLang="zh-CN" sz="24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求通项公式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u</a:t>
            </a:r>
            <a:r>
              <a:rPr lang="en-US" altLang="zh-CN" sz="2400" b="1" i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n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=f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=a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0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+a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n+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…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+a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99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n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99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.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使数列前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100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项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f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(1),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f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(2),…,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f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(99),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f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(100))=(1,2,…,99,2012).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                                                                                       (1)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如果方程组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(1)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的系数行列式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det 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A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≠0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,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则有唯一解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. </a:t>
            </a: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8499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3063" y="2143125"/>
            <a:ext cx="5164137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38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38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25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charRg st="125" end="2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219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charRg st="219" end="2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/>
          <p:nvPr/>
        </p:nvSpPr>
        <p:spPr>
          <a:xfrm>
            <a:off x="1042988" y="771525"/>
            <a:ext cx="7215187" cy="3711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系数矩阵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Times New Roman" panose="02020603050405020304" pitchFamily="18" charset="0"/>
              </a:rPr>
              <a:t>=</a:t>
            </a:r>
            <a:endParaRPr lang="en-US" altLang="zh-CN" sz="2400" b="1" dirty="0">
              <a:latin typeface="Times New Roman" panose="02020603050405020304" pitchFamily="18" charset="0"/>
              <a:ea typeface="楷体_GB231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  <a:buChar char="•"/>
            </a:pPr>
            <a:endParaRPr lang="en-US" altLang="zh-CN" sz="2400" b="1" dirty="0">
              <a:latin typeface="Times New Roman" panose="02020603050405020304" pitchFamily="18" charset="0"/>
              <a:ea typeface="楷体_GB231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_GB2312"/>
                <a:sym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行列式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/>
                <a:sym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Times New Roman" panose="02020603050405020304" pitchFamily="18" charset="0"/>
              </a:rPr>
              <a:t>det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是如下行列式的特殊情形</a:t>
            </a:r>
            <a:endParaRPr lang="en-US" altLang="x-none" sz="2400" b="1" dirty="0">
              <a:latin typeface="宋体" panose="02010600030101010101" pitchFamily="2" charset="-122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  <a:buChar char="•"/>
            </a:pPr>
            <a:endParaRPr lang="en-US" altLang="x-none" sz="2400" b="1" i="1" baseline="-25000" dirty="0">
              <a:latin typeface="宋体" panose="02010600030101010101" pitchFamily="2" charset="-122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  <a:buChar char="•"/>
            </a:pPr>
            <a:endParaRPr lang="en-US" altLang="x-none" sz="2400" b="1" i="1" baseline="-25000" dirty="0">
              <a:latin typeface="宋体" panose="02010600030101010101" pitchFamily="2" charset="-122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  <a:buChar char="•"/>
            </a:pPr>
            <a:endParaRPr lang="en-US" altLang="x-none" sz="2400" b="1" i="1" baseline="-25000" dirty="0">
              <a:latin typeface="宋体" panose="02010600030101010101" pitchFamily="2" charset="-122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  <a:buChar char="•"/>
            </a:pPr>
            <a:endParaRPr lang="en-US" altLang="x-none" sz="2400" b="1" i="1" baseline="-25000" dirty="0">
              <a:latin typeface="宋体" panose="02010600030101010101" pitchFamily="2" charset="-122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  <a:buChar char="•"/>
            </a:pPr>
            <a:endParaRPr lang="en-US" altLang="x-none" sz="2400" b="1" i="1" baseline="-25000" dirty="0">
              <a:latin typeface="宋体" panose="02010600030101010101" pitchFamily="2" charset="-122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         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范德蒙德行列式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400" b="1" i="1" baseline="-2500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det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≠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0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=&gt;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例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有唯一解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=&gt;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所求通项公式存在唯一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.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pic>
        <p:nvPicPr>
          <p:cNvPr id="25603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750" y="2282825"/>
            <a:ext cx="3397250" cy="129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9950"/>
            <a:ext cx="3357563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3508375"/>
            <a:ext cx="2532063" cy="52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375" y="3579813"/>
            <a:ext cx="1500188" cy="50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213" y="581025"/>
            <a:ext cx="1728787" cy="1052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8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charRg st="8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36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25602">
                                            <p:txEl>
                                              <p:charRg st="36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73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02">
                                            <p:txEl>
                                              <p:charRg st="73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/>
          <p:nvPr/>
        </p:nvSpPr>
        <p:spPr>
          <a:xfrm>
            <a:off x="928688" y="1143000"/>
            <a:ext cx="7143750" cy="36750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分解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: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Times New Roman" panose="02020603050405020304" pitchFamily="18" charset="0"/>
              </a:rPr>
              <a:t>U=(1,2,…,99,2012)=(1,2,…,100)+(0,…,0,1912)</a:t>
            </a:r>
            <a:endParaRPr lang="en-US" altLang="zh-CN" sz="2400" b="1" dirty="0">
              <a:latin typeface="Times New Roman" panose="02020603050405020304" pitchFamily="18" charset="0"/>
              <a:ea typeface="楷体_GB231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Times New Roman" panose="02020603050405020304" pitchFamily="18" charset="0"/>
              </a:rPr>
              <a:t>   (1,2,…,100)  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&lt;=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通项公式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 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f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)=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ea typeface="楷体_GB2312"/>
              <a:sym typeface="Wingdings" panose="05000000000000000000" pitchFamily="2" charset="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Times New Roman" panose="02020603050405020304" pitchFamily="18" charset="0"/>
              </a:rPr>
              <a:t>   (0,…,0,1912) &lt;=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通项公式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f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)=</a:t>
            </a:r>
            <a:r>
              <a:rPr lang="en-US" altLang="zh-CN" sz="2400" b="1" dirty="0">
                <a:latin typeface="Symbol" panose="05050102010706020507" pitchFamily="18" charset="2"/>
                <a:ea typeface="楷体_GB2312"/>
                <a:sym typeface="Wingdings" panose="05000000000000000000" pitchFamily="2" charset="2"/>
              </a:rPr>
              <a:t>l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n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1)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…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n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99)</a:t>
            </a:r>
            <a:endParaRPr lang="en-US" altLang="zh-CN" sz="2400" b="1" dirty="0">
              <a:latin typeface="Times New Roman" panose="02020603050405020304" pitchFamily="18" charset="0"/>
              <a:ea typeface="楷体_GB2312"/>
              <a:sym typeface="Wingdings" panose="05000000000000000000" pitchFamily="2" charset="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f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(100)=</a:t>
            </a:r>
            <a:r>
              <a:rPr lang="en-US" altLang="zh-CN" sz="2400" b="1" dirty="0">
                <a:latin typeface="Symbol" panose="05050102010706020507" pitchFamily="18" charset="2"/>
                <a:ea typeface="楷体_GB2312"/>
                <a:sym typeface="Wingdings" panose="05000000000000000000" pitchFamily="2" charset="2"/>
              </a:rPr>
              <a:t> l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(100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1)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…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(100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99)=1912 =&gt; </a:t>
            </a:r>
            <a:r>
              <a:rPr lang="en-US" altLang="zh-CN" sz="2400" b="1" dirty="0">
                <a:latin typeface="Symbol" panose="05050102010706020507" pitchFamily="18" charset="2"/>
                <a:ea typeface="楷体_GB2312"/>
                <a:sym typeface="Wingdings" panose="05000000000000000000" pitchFamily="2" charset="2"/>
              </a:rPr>
              <a:t>l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=1912/(99!)</a:t>
            </a:r>
            <a:endParaRPr lang="en-US" altLang="zh-CN" sz="2400" b="1" dirty="0">
              <a:latin typeface="Times New Roman" panose="02020603050405020304" pitchFamily="18" charset="0"/>
              <a:ea typeface="楷体_GB2312"/>
              <a:sym typeface="Wingdings" panose="05000000000000000000" pitchFamily="2" charset="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f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)=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f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)+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f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)=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+1912(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n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1)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…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n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-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99)/(99!)</a:t>
            </a:r>
            <a:endParaRPr lang="en-US" altLang="zh-CN" sz="2400" b="1" dirty="0">
              <a:latin typeface="Times New Roman" panose="02020603050405020304" pitchFamily="18" charset="0"/>
              <a:ea typeface="楷体_GB2312"/>
              <a:sym typeface="Wingdings" panose="05000000000000000000" pitchFamily="2" charset="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要诀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: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映射</a:t>
            </a:r>
            <a:r>
              <a:rPr lang="en-US" altLang="zh-CN" sz="2400" b="1" dirty="0">
                <a:latin typeface="Symbol" panose="05050102010706020507" pitchFamily="18" charset="2"/>
                <a:ea typeface="楷体_GB2312"/>
                <a:sym typeface="Times New Roman" panose="02020603050405020304" pitchFamily="18" charset="0"/>
              </a:rPr>
              <a:t>s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Times New Roman" panose="02020603050405020304" pitchFamily="18" charset="0"/>
              </a:rPr>
              <a:t>: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通项公式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f 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=&gt;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数列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f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(1),…,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f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/>
                <a:sym typeface="Wingdings" panose="05000000000000000000" pitchFamily="2" charset="2"/>
              </a:rPr>
              <a:t>))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保加法</a:t>
            </a:r>
            <a:endParaRPr lang="en-US" altLang="x-none" sz="2400" b="1" dirty="0"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唯一性：</a:t>
            </a:r>
            <a:r>
              <a:rPr lang="en-US" altLang="zh-CN" sz="2400" b="1" dirty="0">
                <a:latin typeface="Symbol" panose="05050102010706020507" pitchFamily="18" charset="2"/>
                <a:ea typeface="楷体_GB2312"/>
                <a:sym typeface="Wingdings" panose="05000000000000000000" pitchFamily="2" charset="2"/>
              </a:rPr>
              <a:t>s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f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)=</a:t>
            </a:r>
            <a:r>
              <a:rPr lang="en-US" altLang="zh-CN" sz="2400" b="1" dirty="0">
                <a:latin typeface="Symbol" panose="05050102010706020507" pitchFamily="18" charset="2"/>
                <a:ea typeface="楷体_GB2312"/>
                <a:sym typeface="Wingdings" panose="05000000000000000000" pitchFamily="2" charset="2"/>
              </a:rPr>
              <a:t>s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g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) =&gt; </a:t>
            </a:r>
            <a:r>
              <a:rPr lang="en-US" altLang="zh-CN" sz="2400" b="1" dirty="0">
                <a:latin typeface="Symbol" panose="05050102010706020507" pitchFamily="18" charset="2"/>
                <a:ea typeface="楷体_GB2312"/>
                <a:sym typeface="Wingdings" panose="05000000000000000000" pitchFamily="2" charset="2"/>
              </a:rPr>
              <a:t>s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f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g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)=(0,…,0).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多项式</a:t>
            </a:r>
            <a:r>
              <a:rPr lang="en-US" altLang="x-none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f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g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有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100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个不同的根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1,2,…,100,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且次数≤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99.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因此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f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g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=0.</a:t>
            </a:r>
            <a:r>
              <a:rPr lang="en-US" altLang="zh-CN" sz="24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      </a:t>
            </a:r>
            <a:r>
              <a:rPr lang="en-US" altLang="zh-CN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  </a:t>
            </a:r>
            <a:endParaRPr lang="en-US" altLang="zh-CN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37890" name="Rectangle 2"/>
          <p:cNvSpPr txBox="1"/>
          <p:nvPr/>
        </p:nvSpPr>
        <p:spPr>
          <a:xfrm>
            <a:off x="2627313" y="698500"/>
            <a:ext cx="3816350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200" b="1" dirty="0">
                <a:solidFill>
                  <a:srgbClr val="CC0000"/>
                </a:solidFill>
                <a:latin typeface="Calibri" panose="020F0502020204030204" pitchFamily="34" charset="0"/>
                <a:ea typeface="黑体" panose="02010609060101010101" pitchFamily="2" charset="-122"/>
                <a:sym typeface="Symbol" panose="05050102010706020507" pitchFamily="18" charset="2"/>
              </a:rPr>
              <a:t>另辟蹊径</a:t>
            </a:r>
            <a:endParaRPr lang="zh-CN" altLang="en-US" sz="3200" b="1" dirty="0">
              <a:solidFill>
                <a:srgbClr val="CC0000"/>
              </a:solidFill>
              <a:latin typeface="Calibri" panose="020F0502020204030204" pitchFamily="34" charset="0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4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charRg st="47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81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charRg st="81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125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charRg st="125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173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charRg st="173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215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26626">
                                            <p:txEl>
                                              <p:charRg st="215" end="2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251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6626">
                                            <p:txEl>
                                              <p:charRg st="251" end="3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2643188" y="714375"/>
            <a:ext cx="3741737" cy="498475"/>
          </a:xfrm>
        </p:spPr>
        <p:txBody>
          <a:bodyPr wrap="square" anchor="ctr"/>
          <a:p>
            <a:pPr indent="0" eaLnBrk="1" hangingPunct="1"/>
            <a:r>
              <a:rPr lang="zh-CN" altLang="en-US" sz="3200" b="1" dirty="0">
                <a:solidFill>
                  <a:srgbClr val="CC0000"/>
                </a:solidFill>
                <a:ea typeface="黑体" panose="02010609060101010101" pitchFamily="2" charset="-122"/>
                <a:sym typeface="Symbol" panose="05050102010706020507" pitchFamily="18" charset="2"/>
              </a:rPr>
              <a:t>邯郸农行案</a:t>
            </a:r>
            <a:endParaRPr lang="zh-CN" altLang="en-US" sz="3200" dirty="0"/>
          </a:p>
        </p:txBody>
      </p:sp>
      <p:sp>
        <p:nvSpPr>
          <p:cNvPr id="41986" name="Rectangle 3"/>
          <p:cNvSpPr/>
          <p:nvPr/>
        </p:nvSpPr>
        <p:spPr>
          <a:xfrm>
            <a:off x="990600" y="1485900"/>
            <a:ext cx="73152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3012" name="Rectangle 4"/>
          <p:cNvSpPr/>
          <p:nvPr/>
        </p:nvSpPr>
        <p:spPr>
          <a:xfrm>
            <a:off x="1143000" y="1357313"/>
            <a:ext cx="6986588" cy="293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  <a:sym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楷体_GB2312" pitchFamily="49" charset="-122"/>
              </a:rPr>
              <a:t>连续不中奖</a:t>
            </a:r>
            <a:r>
              <a:rPr lang="en-US" altLang="x-none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楷体_GB2312" pitchFamily="49" charset="-122"/>
              </a:rPr>
              <a:t>, </a:t>
            </a:r>
            <a:r>
              <a:rPr lang="zh-CN" altLang="en-US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楷体_GB2312" pitchFamily="49" charset="-122"/>
              </a:rPr>
              <a:t>反常吗？</a:t>
            </a:r>
            <a:endParaRPr lang="zh-CN" altLang="en-US" b="1" dirty="0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zh-CN" altLang="en-US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   例</a:t>
            </a:r>
            <a:r>
              <a:rPr lang="en-US" altLang="x-none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1</a:t>
            </a:r>
            <a:r>
              <a:rPr lang="zh-CN" altLang="en-US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某商场抽奖中奖率</a:t>
            </a:r>
            <a:r>
              <a: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10%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问：下面哪个事件更可能</a:t>
            </a:r>
            <a:r>
              <a:rPr lang="en-US" altLang="x-none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: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          (1)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张就中；</a:t>
            </a:r>
            <a:r>
              <a: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(2) 20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张都不中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zh-CN" altLang="en-US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   解：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  <a:sym typeface="Times New Roman" panose="02020603050405020304" pitchFamily="18" charset="0"/>
              </a:rPr>
              <a:t> </a:t>
            </a:r>
            <a:r>
              <a:rPr lang="en-US" altLang="x-none" b="1" i="1" dirty="0">
                <a:latin typeface="Times New Roman" panose="02020603050405020304" pitchFamily="18" charset="0"/>
                <a:ea typeface="楷体_GB2312" pitchFamily="49" charset="-122"/>
                <a:sym typeface="Times New Roman" panose="02020603050405020304" pitchFamily="18" charset="0"/>
              </a:rPr>
              <a:t>p </a:t>
            </a:r>
            <a:r>
              <a:rPr lang="en-US" altLang="x-none" b="1" dirty="0">
                <a:latin typeface="Times New Roman" panose="02020603050405020304" pitchFamily="18" charset="0"/>
                <a:ea typeface="楷体_GB2312" pitchFamily="49" charset="-122"/>
                <a:sym typeface="Times New Roman" panose="02020603050405020304" pitchFamily="18" charset="0"/>
              </a:rPr>
              <a:t>= (1</a:t>
            </a:r>
            <a:r>
              <a:rPr lang="en-US" altLang="x-none" b="1" dirty="0">
                <a:latin typeface="楷体" panose="02010609060101010101" pitchFamily="49" charset="-122"/>
                <a:ea typeface="楷体" panose="02010609060101010101" pitchFamily="49" charset="-122"/>
                <a:sym typeface="楷体_GB2312" pitchFamily="49" charset="-122"/>
              </a:rPr>
              <a:t>-</a:t>
            </a:r>
            <a:r>
              <a:rPr lang="en-US" altLang="x-none" b="1" dirty="0">
                <a:latin typeface="Times New Roman" panose="02020603050405020304" pitchFamily="18" charset="0"/>
                <a:ea typeface="楷体_GB2312" pitchFamily="49" charset="-122"/>
                <a:sym typeface="Times New Roman" panose="02020603050405020304" pitchFamily="18" charset="0"/>
              </a:rPr>
              <a:t>0.1)</a:t>
            </a:r>
            <a:r>
              <a:rPr lang="en-US" altLang="x-none" b="1" baseline="30000" dirty="0">
                <a:latin typeface="Times New Roman" panose="02020603050405020304" pitchFamily="18" charset="0"/>
                <a:ea typeface="楷体_GB2312" pitchFamily="49" charset="-122"/>
                <a:sym typeface="Times New Roman" panose="02020603050405020304" pitchFamily="18" charset="0"/>
              </a:rPr>
              <a:t>20 </a:t>
            </a:r>
            <a:r>
              <a:rPr lang="en-US" altLang="x-none" b="1" dirty="0">
                <a:latin typeface="Times New Roman" panose="02020603050405020304" pitchFamily="18" charset="0"/>
                <a:ea typeface="楷体_GB2312" pitchFamily="49" charset="-122"/>
                <a:sym typeface="Times New Roman" panose="02020603050405020304" pitchFamily="18" charset="0"/>
              </a:rPr>
              <a:t>=12.16% &gt; 10%</a:t>
            </a:r>
            <a:endParaRPr lang="en-US" altLang="x-none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charRg st="15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12" dur="500"/>
                                        <p:tgtEl>
                                          <p:spTgt spid="43012">
                                            <p:txEl>
                                              <p:charRg st="15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charRg st="33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17" dur="500"/>
                                        <p:tgtEl>
                                          <p:spTgt spid="43012">
                                            <p:txEl>
                                              <p:charRg st="33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charRg st="52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22" dur="500"/>
                                        <p:tgtEl>
                                          <p:spTgt spid="43012">
                                            <p:txEl>
                                              <p:charRg st="52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charRg st="83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27" dur="500"/>
                                        <p:tgtEl>
                                          <p:spTgt spid="43012">
                                            <p:txEl>
                                              <p:charRg st="83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Rectangle 2"/>
          <p:cNvSpPr/>
          <p:nvPr/>
        </p:nvSpPr>
        <p:spPr>
          <a:xfrm>
            <a:off x="990600" y="1485900"/>
            <a:ext cx="73152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5058" name="Rectangle 3"/>
          <p:cNvSpPr/>
          <p:nvPr/>
        </p:nvSpPr>
        <p:spPr>
          <a:xfrm>
            <a:off x="1000125" y="714375"/>
            <a:ext cx="7180263" cy="39290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黑体" panose="02010609060101010101" pitchFamily="2" charset="-122"/>
              </a:rPr>
              <a:t>  例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：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中奖率</a:t>
            </a:r>
            <a:r>
              <a: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1/1000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。</a:t>
            </a:r>
            <a:r>
              <a: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2000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张不中奖 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x-none" b="1" dirty="0">
                <a:latin typeface="Times New Roman" panose="02020603050405020304" pitchFamily="18" charset="0"/>
                <a:ea typeface="楷体_GB2312" pitchFamily="49" charset="-122"/>
                <a:sym typeface="Times New Roman" panose="02020603050405020304" pitchFamily="18" charset="0"/>
              </a:rPr>
              <a:t>            </a:t>
            </a:r>
            <a:r>
              <a:rPr lang="en-US" altLang="x-none" b="1" i="1" dirty="0">
                <a:latin typeface="Times New Roman" panose="02020603050405020304" pitchFamily="18" charset="0"/>
                <a:ea typeface="楷体_GB2312" pitchFamily="49" charset="-122"/>
                <a:sym typeface="Times New Roman" panose="02020603050405020304" pitchFamily="18" charset="0"/>
              </a:rPr>
              <a:t>p</a:t>
            </a:r>
            <a:r>
              <a:rPr lang="en-US" altLang="x-none" b="1" dirty="0">
                <a:latin typeface="Times New Roman" panose="02020603050405020304" pitchFamily="18" charset="0"/>
                <a:ea typeface="楷体_GB2312" pitchFamily="49" charset="-122"/>
                <a:sym typeface="Times New Roman" panose="02020603050405020304" pitchFamily="18" charset="0"/>
              </a:rPr>
              <a:t>=(1</a:t>
            </a:r>
            <a:r>
              <a:rPr lang="en-US" altLang="x-none" b="1" dirty="0">
                <a:latin typeface="楷体" panose="02010609060101010101" pitchFamily="49" charset="-122"/>
                <a:ea typeface="楷体" panose="02010609060101010101" pitchFamily="49" charset="-122"/>
                <a:sym typeface="楷体_GB2312" pitchFamily="49" charset="-122"/>
              </a:rPr>
              <a:t>-</a:t>
            </a:r>
            <a:r>
              <a:rPr lang="en-US" altLang="x-none" b="1" dirty="0">
                <a:latin typeface="Times New Roman" panose="02020603050405020304" pitchFamily="18" charset="0"/>
                <a:ea typeface="楷体_GB2312" pitchFamily="49" charset="-122"/>
                <a:sym typeface="Times New Roman" panose="02020603050405020304" pitchFamily="18" charset="0"/>
              </a:rPr>
              <a:t>1/1000)</a:t>
            </a:r>
            <a:r>
              <a:rPr lang="en-US" altLang="x-none" b="1" baseline="30000" dirty="0">
                <a:latin typeface="Times New Roman" panose="02020603050405020304" pitchFamily="18" charset="0"/>
                <a:ea typeface="楷体_GB2312" pitchFamily="49" charset="-122"/>
                <a:sym typeface="Times New Roman" panose="02020603050405020304" pitchFamily="18" charset="0"/>
              </a:rPr>
              <a:t>2000 </a:t>
            </a:r>
            <a:r>
              <a:rPr lang="en-US" altLang="x-none" b="1" dirty="0">
                <a:latin typeface="Times New Roman" panose="02020603050405020304" pitchFamily="18" charset="0"/>
                <a:ea typeface="楷体_GB2312" pitchFamily="49" charset="-122"/>
                <a:sym typeface="Times New Roman" panose="02020603050405020304" pitchFamily="18" charset="0"/>
              </a:rPr>
              <a:t>=13.5% </a:t>
            </a:r>
            <a:endParaRPr lang="zh-CN" altLang="en-US" b="1" dirty="0">
              <a:latin typeface="Times New Roman" panose="02020603050405020304" pitchFamily="18" charset="0"/>
              <a:ea typeface="楷体_GB2312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例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3</a:t>
            </a: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：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中奖率</a:t>
            </a:r>
            <a:r>
              <a: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1/</a:t>
            </a:r>
            <a:r>
              <a: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10000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。</a:t>
            </a:r>
            <a:r>
              <a: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20000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张不中奖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sym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            </a:t>
            </a:r>
            <a:r>
              <a:rPr lang="en-US" altLang="x-none" b="1" i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p</a:t>
            </a:r>
            <a:r>
              <a: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=(1</a:t>
            </a:r>
            <a:r>
              <a:rPr lang="en-US" altLang="x-none" b="1" dirty="0">
                <a:latin typeface="楷体" panose="02010609060101010101" pitchFamily="49" charset="-122"/>
                <a:ea typeface="楷体" panose="02010609060101010101" pitchFamily="49" charset="-122"/>
                <a:sym typeface="楷体_GB2312" pitchFamily="49" charset="-122"/>
              </a:rPr>
              <a:t>-</a:t>
            </a:r>
            <a:r>
              <a: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1/10000)</a:t>
            </a:r>
            <a:r>
              <a:rPr lang="en-US" altLang="x-none" b="1" baseline="300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20000 </a:t>
            </a:r>
            <a:r>
              <a: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=13.5% 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  推广：当 </a:t>
            </a:r>
            <a:r>
              <a:rPr lang="en-US" altLang="x-none" b="1" i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n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→∞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,  (1</a:t>
            </a:r>
            <a:r>
              <a:rPr lang="en-US" altLang="x-none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-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1/</a:t>
            </a:r>
            <a:r>
              <a:rPr lang="en-US" altLang="x-none" b="1" i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n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lang="en-US" altLang="x-none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2</a:t>
            </a:r>
            <a:r>
              <a:rPr lang="en-US" altLang="x-none" b="1" i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n</a:t>
            </a:r>
            <a:r>
              <a:rPr lang="en-US" altLang="x-none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=[(</a:t>
            </a:r>
            <a:r>
              <a:rPr lang="en-US" altLang="x-none" b="1" i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n</a:t>
            </a:r>
            <a:r>
              <a:rPr lang="en-US" altLang="x-none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-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1)/</a:t>
            </a:r>
            <a:r>
              <a:rPr lang="en-US" altLang="x-none" b="1" i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n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]</a:t>
            </a:r>
            <a:r>
              <a:rPr lang="en-US" altLang="x-none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2</a:t>
            </a:r>
            <a:r>
              <a:rPr lang="en-US" altLang="x-none" b="1" i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n  </a:t>
            </a:r>
            <a:endParaRPr lang="en-US" altLang="x-none" b="1" i="1" baseline="30000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            =[</a:t>
            </a:r>
            <a:r>
              <a:rPr lang="en-US" altLang="x-none" b="1" i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n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/(</a:t>
            </a:r>
            <a:r>
              <a:rPr lang="en-US" altLang="x-none" b="1" i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n</a:t>
            </a:r>
            <a:r>
              <a:rPr lang="en-US" altLang="x-none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-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1)]</a:t>
            </a:r>
            <a:r>
              <a:rPr lang="en-US" altLang="x-none" b="1" baseline="30000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-</a:t>
            </a:r>
            <a:r>
              <a:rPr lang="en-US" altLang="x-none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2</a:t>
            </a:r>
            <a:r>
              <a:rPr lang="en-US" altLang="x-none" b="1" i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n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= {[1+1/(</a:t>
            </a:r>
            <a:r>
              <a:rPr lang="en-US" altLang="x-none" b="1" i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n</a:t>
            </a:r>
            <a:r>
              <a:rPr lang="en-US" altLang="x-none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-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1)]</a:t>
            </a:r>
            <a:r>
              <a:rPr lang="en-US" altLang="x-none" b="1" i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n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}</a:t>
            </a:r>
            <a:r>
              <a:rPr lang="en-US" altLang="x-none" b="1" baseline="30000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-</a:t>
            </a:r>
            <a:r>
              <a:rPr lang="en-US" altLang="x-none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2</a:t>
            </a:r>
            <a:endParaRPr lang="en-US" altLang="x-none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              </a:t>
            </a: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→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  <a:sym typeface="Times New Roman" panose="02020603050405020304" pitchFamily="18" charset="0"/>
              </a:rPr>
              <a:t> e</a:t>
            </a:r>
            <a:r>
              <a:rPr lang="en-US" altLang="x-none" b="1" baseline="30000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itchFamily="49" charset="-122"/>
              </a:rPr>
              <a:t>-</a:t>
            </a:r>
            <a:r>
              <a:rPr lang="en-US" altLang="x-none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  <a:sym typeface="Times New Roman" panose="02020603050405020304" pitchFamily="18" charset="0"/>
              </a:rPr>
              <a:t>2 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≈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2.718</a:t>
            </a:r>
            <a:r>
              <a:rPr lang="en-US" altLang="x-none" b="1" baseline="30000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itchFamily="49" charset="-122"/>
              </a:rPr>
              <a:t>-</a:t>
            </a:r>
            <a:r>
              <a:rPr lang="en-US" altLang="x-none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2 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≈</a:t>
            </a:r>
            <a:r>
              <a:rPr lang="en-US" altLang="x-none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 </a:t>
            </a:r>
            <a:r>
              <a:rPr lang="en-US" altLang="x-none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0.135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charRg st="26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5058">
                                            <p:txEl>
                                              <p:charRg st="26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charRg st="63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5058">
                                            <p:txEl>
                                              <p:charRg st="63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charRg st="9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058">
                                            <p:txEl>
                                              <p:charRg st="90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charRg st="129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5058">
                                            <p:txEl>
                                              <p:charRg st="129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charRg st="169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5058">
                                            <p:txEl>
                                              <p:charRg st="169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charRg st="215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058">
                                            <p:txEl>
                                              <p:charRg st="215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WordArt 2"/>
          <p:cNvSpPr>
            <a:spLocks noTextEdit="1"/>
          </p:cNvSpPr>
          <p:nvPr/>
        </p:nvSpPr>
        <p:spPr>
          <a:xfrm>
            <a:off x="2914650" y="1635125"/>
            <a:ext cx="3521075" cy="18938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0"/>
              </a:avLst>
            </a:prstTxWarp>
            <a:normAutofit/>
          </a:bodyPr>
          <a:p>
            <a:pPr algn="ctr"/>
            <a:r>
              <a:rPr lang="zh-CN" altLang="en-US" sz="60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隶书" panose="02010509060101010101" pitchFamily="49" charset="-122"/>
                <a:ea typeface="隶书" panose="02010509060101010101" pitchFamily="49" charset="-122"/>
              </a:rPr>
              <a:t>谢谢！</a:t>
            </a:r>
            <a:endParaRPr lang="zh-CN" altLang="en-US" sz="60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2" descr="C:\Users\dell\AppData\Local\Temp\ksohtml\wps_clip_image-9498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1001713"/>
            <a:ext cx="8402637" cy="345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日期占位符 1"/>
          <p:cNvSpPr>
            <a:spLocks noGrp="1"/>
          </p:cNvSpPr>
          <p:nvPr/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fld id="{BB962C8B-B14F-4D97-AF65-F5344CB8AC3E}" type="datetime1">
              <a:rPr lang="zh-CN" altLang="en-US" sz="1200" i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</a:fld>
            <a:endParaRPr lang="zh-CN" altLang="en-US" sz="1200" i="1" dirty="0">
              <a:solidFill>
                <a:srgbClr val="898989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0483" name="Rectangle 2"/>
          <p:cNvSpPr>
            <a:spLocks noGrp="1"/>
          </p:cNvSpPr>
          <p:nvPr>
            <p:ph type="title"/>
          </p:nvPr>
        </p:nvSpPr>
        <p:spPr>
          <a:xfrm>
            <a:off x="1666875" y="206375"/>
            <a:ext cx="3954463" cy="857250"/>
          </a:xfrm>
        </p:spPr>
        <p:txBody>
          <a:bodyPr wrap="square" lIns="92075" tIns="46038" rIns="92075" bIns="46038" anchor="b"/>
          <a:p>
            <a:r>
              <a:rPr lang="zh-CN" altLang="en-US" sz="4800" dirty="0">
                <a:solidFill>
                  <a:srgbClr val="FFFF00"/>
                </a:solidFill>
              </a:rPr>
              <a:t>   </a:t>
            </a:r>
            <a:endParaRPr lang="zh-CN" altLang="en-US" dirty="0"/>
          </a:p>
        </p:txBody>
      </p:sp>
      <p:sp>
        <p:nvSpPr>
          <p:cNvPr id="12291" name="Rectangle 3"/>
          <p:cNvSpPr/>
          <p:nvPr/>
        </p:nvSpPr>
        <p:spPr>
          <a:xfrm>
            <a:off x="2500313" y="785813"/>
            <a:ext cx="4114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3600" b="1" i="1" dirty="0">
                <a:solidFill>
                  <a:srgbClr val="CC0000"/>
                </a:solidFill>
                <a:latin typeface="Math1" pitchFamily="2" charset="2"/>
                <a:ea typeface="黑体" panose="02010609060101010101" pitchFamily="2" charset="-122"/>
                <a:sym typeface="Math1" pitchFamily="2" charset="2"/>
              </a:rPr>
              <a:t> </a:t>
            </a:r>
            <a:r>
              <a:rPr lang="zh-CN" altLang="en-US" sz="3600" b="1" dirty="0">
                <a:solidFill>
                  <a:srgbClr val="CC0000"/>
                </a:solidFill>
                <a:latin typeface="Math1" pitchFamily="2" charset="2"/>
                <a:ea typeface="黑体" panose="02010609060101010101" pitchFamily="2" charset="-122"/>
                <a:sym typeface="Math1" pitchFamily="2" charset="2"/>
              </a:rPr>
              <a:t>数学大观推介词</a:t>
            </a:r>
            <a:endParaRPr lang="zh-CN" altLang="en-US" sz="3600" b="1" dirty="0">
              <a:solidFill>
                <a:srgbClr val="CC0000"/>
              </a:solidFill>
              <a:latin typeface="Math1" pitchFamily="2" charset="2"/>
              <a:ea typeface="黑体" panose="02010609060101010101" pitchFamily="2" charset="-122"/>
              <a:sym typeface="Math1" pitchFamily="2" charset="2"/>
            </a:endParaRPr>
          </a:p>
        </p:txBody>
      </p:sp>
      <p:sp>
        <p:nvSpPr>
          <p:cNvPr id="20485" name="Rectangle 4"/>
          <p:cNvSpPr/>
          <p:nvPr/>
        </p:nvSpPr>
        <p:spPr>
          <a:xfrm>
            <a:off x="1143000" y="1571625"/>
            <a:ext cx="7000875" cy="27860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踢足球的人是少数</a:t>
            </a:r>
            <a:r>
              <a:rPr lang="en-US" altLang="zh-CN" b="1" dirty="0">
                <a:solidFill>
                  <a:srgbClr val="2512A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, </a:t>
            </a:r>
            <a:r>
              <a:rPr lang="zh-CN" altLang="en-US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欣赏足球的人却很多</a:t>
            </a:r>
            <a:r>
              <a:rPr lang="en-US" altLang="zh-CN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.</a:t>
            </a:r>
            <a:endParaRPr lang="zh-CN" altLang="en-US" b="1" dirty="0">
              <a:solidFill>
                <a:srgbClr val="2512AE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本课程不是教少数人“踢数学”，而是帮助多数人欣赏数学</a:t>
            </a:r>
            <a:endParaRPr lang="zh-CN" altLang="en-US" b="1" dirty="0">
              <a:solidFill>
                <a:srgbClr val="2512AE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本课程不是用空洞的说教强迫“我们爱数学”</a:t>
            </a:r>
            <a:r>
              <a:rPr lang="en-US" altLang="zh-CN" b="1" dirty="0">
                <a:solidFill>
                  <a:srgbClr val="2512A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, </a:t>
            </a:r>
            <a:r>
              <a:rPr lang="zh-CN" altLang="en-US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而是用生动的故事展示“数学爱我们”</a:t>
            </a:r>
            <a:endParaRPr lang="zh-CN" altLang="en-US" dirty="0">
              <a:solidFill>
                <a:srgbClr val="2512A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2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charRg st="21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48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charRg st="48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日期占位符 1"/>
          <p:cNvSpPr>
            <a:spLocks noGrp="1"/>
          </p:cNvSpPr>
          <p:nvPr/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fld id="{BB962C8B-B14F-4D97-AF65-F5344CB8AC3E}" type="datetime1">
              <a:rPr lang="zh-CN" altLang="en-US" sz="1200" i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</a:fld>
            <a:endParaRPr lang="zh-CN" altLang="en-US" sz="1200" i="1" dirty="0">
              <a:solidFill>
                <a:srgbClr val="898989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314" name="Rectangle 3"/>
          <p:cNvSpPr/>
          <p:nvPr/>
        </p:nvSpPr>
        <p:spPr>
          <a:xfrm>
            <a:off x="1285875" y="1028700"/>
            <a:ext cx="6715125" cy="3543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  <a:buChar char="•"/>
            </a:pPr>
            <a:endParaRPr lang="zh-CN" altLang="en-US" b="1" dirty="0">
              <a:solidFill>
                <a:srgbClr val="800080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1508" name="Rectangle 4"/>
          <p:cNvSpPr/>
          <p:nvPr/>
        </p:nvSpPr>
        <p:spPr>
          <a:xfrm>
            <a:off x="1476375" y="1131888"/>
            <a:ext cx="6524625" cy="2952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数学的故事</a:t>
            </a:r>
            <a:r>
              <a:rPr lang="en-US" altLang="zh-CN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,</a:t>
            </a:r>
            <a:r>
              <a:rPr lang="zh-CN" altLang="en-US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远在天边</a:t>
            </a:r>
            <a:r>
              <a:rPr lang="en-US" altLang="zh-CN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,</a:t>
            </a:r>
            <a:r>
              <a:rPr lang="zh-CN" altLang="en-US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近在眼前</a:t>
            </a:r>
            <a:r>
              <a:rPr lang="en-US" altLang="zh-CN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. </a:t>
            </a:r>
            <a:r>
              <a:rPr lang="zh-CN" altLang="en-US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峨嵋山的佛光宣讲连续函数</a:t>
            </a:r>
            <a:r>
              <a:rPr lang="en-US" altLang="zh-CN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,</a:t>
            </a:r>
            <a:r>
              <a:rPr lang="zh-CN" altLang="en-US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哈尔滨的面条吃进一维空间</a:t>
            </a:r>
            <a:r>
              <a:rPr lang="en-US" altLang="zh-CN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. </a:t>
            </a:r>
            <a:r>
              <a:rPr lang="zh-CN" altLang="en-US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康定情歌高唱等比数列</a:t>
            </a:r>
            <a:r>
              <a:rPr lang="en-US" altLang="zh-CN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, </a:t>
            </a:r>
            <a:r>
              <a:rPr lang="zh-CN" altLang="en-US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宾馆台灯照出圆锥曲线</a:t>
            </a:r>
            <a:r>
              <a:rPr lang="en-US" altLang="zh-CN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. </a:t>
            </a:r>
            <a:endParaRPr lang="zh-CN" altLang="en-US" b="1" dirty="0">
              <a:solidFill>
                <a:srgbClr val="2512AE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张三丰教太极剑，抽象指挥具体</a:t>
            </a:r>
            <a:r>
              <a:rPr lang="en-US" altLang="zh-CN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. </a:t>
            </a:r>
            <a:r>
              <a:rPr lang="zh-CN" altLang="en-US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独孤求败写教材，简单才是正宗</a:t>
            </a:r>
            <a:r>
              <a:rPr lang="en-US" altLang="zh-CN" b="1" dirty="0">
                <a:solidFill>
                  <a:srgbClr val="2512AE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.</a:t>
            </a:r>
            <a:endParaRPr lang="en-US" altLang="zh-CN" dirty="0">
              <a:solidFill>
                <a:srgbClr val="2512A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charRg st="69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charRg st="69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日期占位符 3"/>
          <p:cNvSpPr txBox="1">
            <a:spLocks noGrp="1"/>
          </p:cNvSpPr>
          <p:nvPr/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2698750" y="627063"/>
            <a:ext cx="3643313" cy="642937"/>
          </a:xfrm>
        </p:spPr>
        <p:txBody>
          <a:bodyPr wrap="square" lIns="92075" tIns="46038" rIns="92075" bIns="46038" anchor="b"/>
          <a:p>
            <a:br>
              <a:rPr lang="en-US" altLang="zh-CN" sz="3200" b="1" dirty="0">
                <a:solidFill>
                  <a:srgbClr val="CC0000"/>
                </a:solidFill>
                <a:ea typeface="黑体" panose="02010609060101010101" pitchFamily="2" charset="-122"/>
              </a:rPr>
            </a:b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乐音的频率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580" name="Rectangle 3"/>
          <p:cNvSpPr>
            <a:spLocks noGrp="1"/>
          </p:cNvSpPr>
          <p:nvPr>
            <p:ph type="body"/>
          </p:nvPr>
        </p:nvSpPr>
        <p:spPr>
          <a:xfrm>
            <a:off x="1114425" y="1203325"/>
            <a:ext cx="7131050" cy="3602038"/>
          </a:xfrm>
        </p:spPr>
        <p:txBody>
          <a:bodyPr wrap="square" lIns="92075" tIns="46038" rIns="92075" bIns="46038" anchor="t"/>
          <a:p>
            <a:pPr>
              <a:lnSpc>
                <a:spcPct val="80000"/>
              </a:lnSpc>
            </a:pPr>
            <a:r>
              <a:rPr lang="zh-CN" altLang="en-US" sz="2000" b="1" dirty="0">
                <a:solidFill>
                  <a:schemeClr val="folHlink"/>
                </a:solidFill>
                <a:latin typeface="宋体" panose="02010600030101010101" pitchFamily="2" charset="-122"/>
                <a:sym typeface="楷体_GB2312" pitchFamily="49" charset="-122"/>
              </a:rPr>
              <a:t>声音越高，频率越高。</a:t>
            </a:r>
            <a:endParaRPr lang="en-US" altLang="x-none" sz="2000" b="1" dirty="0">
              <a:solidFill>
                <a:schemeClr val="folHlink"/>
              </a:solidFill>
              <a:latin typeface="宋体" panose="02010600030101010101" pitchFamily="2" charset="-122"/>
              <a:sym typeface="楷体_GB2312" pitchFamily="49" charset="-122"/>
            </a:endParaRPr>
          </a:p>
          <a:p>
            <a:pPr>
              <a:lnSpc>
                <a:spcPct val="80000"/>
              </a:lnSpc>
            </a:pPr>
            <a:endParaRPr lang="en-US" altLang="x-none" sz="2000" b="1" dirty="0">
              <a:solidFill>
                <a:schemeClr val="folHlink"/>
              </a:solidFill>
              <a:latin typeface="宋体" panose="02010600030101010101" pitchFamily="2" charset="-122"/>
              <a:sym typeface="楷体_GB2312" pitchFamily="49" charset="-122"/>
            </a:endParaRPr>
          </a:p>
          <a:p>
            <a:pPr>
              <a:lnSpc>
                <a:spcPct val="80000"/>
              </a:lnSpc>
            </a:pPr>
            <a:endParaRPr lang="en-US" altLang="x-none" sz="2000" b="1" dirty="0">
              <a:solidFill>
                <a:schemeClr val="folHlink"/>
              </a:solidFill>
              <a:latin typeface="宋体" panose="02010600030101010101" pitchFamily="2" charset="-122"/>
              <a:sym typeface="楷体_GB2312" pitchFamily="49" charset="-122"/>
            </a:endParaRPr>
          </a:p>
          <a:p>
            <a:pPr>
              <a:lnSpc>
                <a:spcPct val="80000"/>
              </a:lnSpc>
            </a:pPr>
            <a:endParaRPr lang="en-US" altLang="x-none" sz="2000" b="1" dirty="0">
              <a:solidFill>
                <a:schemeClr val="folHlink"/>
              </a:solidFill>
              <a:latin typeface="宋体" panose="02010600030101010101" pitchFamily="2" charset="-122"/>
              <a:sym typeface="楷体_GB2312" pitchFamily="49" charset="-122"/>
            </a:endParaRPr>
          </a:p>
          <a:p>
            <a:pPr>
              <a:lnSpc>
                <a:spcPct val="80000"/>
              </a:lnSpc>
            </a:pPr>
            <a:endParaRPr lang="zh-CN" altLang="en-US" sz="2000" b="1" dirty="0">
              <a:solidFill>
                <a:schemeClr val="folHlink"/>
              </a:solidFill>
              <a:latin typeface="宋体" panose="02010600030101010101" pitchFamily="2" charset="-122"/>
              <a:sym typeface="楷体_GB2312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1</a:t>
            </a:r>
            <a:r>
              <a:rPr lang="en-US" altLang="zh-CN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,2,</a:t>
            </a: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3</a:t>
            </a:r>
            <a:r>
              <a:rPr lang="en-US" altLang="zh-CN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,4,</a:t>
            </a: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5</a:t>
            </a:r>
            <a:r>
              <a:rPr lang="en-US" altLang="zh-CN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,6,</a:t>
            </a: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7</a:t>
            </a:r>
            <a:r>
              <a:rPr lang="en-US" altLang="zh-CN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, 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i</a:t>
            </a:r>
            <a:r>
              <a:rPr lang="en-US" altLang="zh-CN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 </a:t>
            </a:r>
            <a:r>
              <a:rPr lang="zh-CN" altLang="en-US" sz="2000" b="1" dirty="0">
                <a:solidFill>
                  <a:schemeClr val="folHlink"/>
                </a:solidFill>
                <a:latin typeface="宋体" panose="02010600030101010101" pitchFamily="2" charset="-122"/>
                <a:sym typeface="楷体_GB2312" pitchFamily="49" charset="-122"/>
              </a:rPr>
              <a:t>频率各是多少？</a:t>
            </a:r>
            <a:endParaRPr lang="zh-CN" altLang="en-US" sz="2000" b="1" dirty="0">
              <a:solidFill>
                <a:schemeClr val="folHlink"/>
              </a:solidFill>
              <a:latin typeface="宋体" panose="02010600030101010101" pitchFamily="2" charset="-122"/>
              <a:sym typeface="楷体_GB2312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>
                <a:solidFill>
                  <a:schemeClr val="folHlink"/>
                </a:solidFill>
                <a:latin typeface="宋体" panose="02010600030101010101" pitchFamily="2" charset="-122"/>
                <a:sym typeface="楷体_GB2312" pitchFamily="49" charset="-122"/>
              </a:rPr>
              <a:t>高</a:t>
            </a: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8度</a:t>
            </a: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i</a:t>
            </a: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是1的2倍. 其余的音是几倍？</a:t>
            </a:r>
            <a:endParaRPr lang="zh-CN" altLang="en-US" sz="20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楷体_GB2312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频率等比上升. 每半音升高 2</a:t>
            </a:r>
            <a:r>
              <a:rPr lang="zh-CN" altLang="en-US" sz="2000" b="1" baseline="300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1/12</a:t>
            </a: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 </a:t>
            </a:r>
            <a:r>
              <a:rPr lang="zh-CN" altLang="en-US" sz="2000" b="1" dirty="0">
                <a:solidFill>
                  <a:srgbClr val="CC0000"/>
                </a:solidFill>
                <a:latin typeface="宋体" panose="02010600030101010101" pitchFamily="2" charset="-122"/>
                <a:sym typeface="黑体" panose="02010609060101010101" pitchFamily="2" charset="-122"/>
              </a:rPr>
              <a:t>十二平均律</a:t>
            </a:r>
            <a:endParaRPr lang="en-US" altLang="zh-CN" sz="2000" b="1" dirty="0">
              <a:solidFill>
                <a:srgbClr val="CC0000"/>
              </a:solidFill>
              <a:latin typeface="宋体" panose="02010600030101010101" pitchFamily="2" charset="-122"/>
              <a:sym typeface="黑体" panose="0201060906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1, 1.12246, 1.25992, 1.33484, 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1.49831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1.68179, 1.88775, 2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000" b="1" dirty="0">
                <a:solidFill>
                  <a:srgbClr val="0932B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黑体" panose="02010609060101010101" pitchFamily="2" charset="-122"/>
              </a:rPr>
              <a:t>1, 9/8, 5/4, 4/3, 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黑体" panose="02010609060101010101" pitchFamily="2" charset="-122"/>
              </a:rPr>
              <a:t>3/2</a:t>
            </a:r>
            <a:r>
              <a:rPr lang="en-US" altLang="zh-CN" sz="2000" b="1" dirty="0">
                <a:solidFill>
                  <a:srgbClr val="0932B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黑体" panose="02010609060101010101" pitchFamily="2" charset="-122"/>
              </a:rPr>
              <a:t>, 5/3, 15/8, 2 </a:t>
            </a:r>
            <a:endParaRPr lang="en-US" altLang="zh-CN" sz="2000" b="1" dirty="0">
              <a:solidFill>
                <a:srgbClr val="0932B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黑体" panose="0201060906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zh-CN" sz="2000" b="1" dirty="0">
                <a:solidFill>
                  <a:srgbClr val="0932B7"/>
                </a:solidFill>
                <a:latin typeface="Times New Roman" panose="02020603050405020304" pitchFamily="18" charset="0"/>
                <a:sym typeface="黑体" panose="02010609060101010101" pitchFamily="2" charset="-122"/>
              </a:rPr>
              <a:t>为什么</a:t>
            </a:r>
            <a:r>
              <a:rPr lang="en-US" altLang="zh-CN" sz="2000" b="1" dirty="0">
                <a:solidFill>
                  <a:srgbClr val="0932B7"/>
                </a:solidFill>
                <a:latin typeface="Times New Roman" panose="02020603050405020304" pitchFamily="18" charset="0"/>
                <a:sym typeface="黑体" panose="02010609060101010101" pitchFamily="2" charset="-122"/>
              </a:rPr>
              <a:t>12</a:t>
            </a:r>
            <a:r>
              <a:rPr lang="zh-CN" altLang="en-US" sz="2000" b="1" dirty="0">
                <a:solidFill>
                  <a:srgbClr val="0932B7"/>
                </a:solidFill>
                <a:latin typeface="Times New Roman" panose="02020603050405020304" pitchFamily="18" charset="0"/>
                <a:sym typeface="黑体" panose="02010609060101010101" pitchFamily="2" charset="-122"/>
              </a:rPr>
              <a:t>？ 等比数列有一项 </a:t>
            </a:r>
            <a:r>
              <a:rPr lang="en-US" altLang="zh-CN" sz="2000" b="1" dirty="0">
                <a:solidFill>
                  <a:srgbClr val="0932B7"/>
                </a:solidFill>
                <a:latin typeface="Times New Roman" panose="02020603050405020304" pitchFamily="18" charset="0"/>
                <a:sym typeface="黑体" panose="02010609060101010101" pitchFamily="2" charset="-122"/>
              </a:rPr>
              <a:t>2</a:t>
            </a:r>
            <a:r>
              <a:rPr lang="en-US" altLang="zh-CN" sz="2000" b="1" baseline="30000" dirty="0">
                <a:solidFill>
                  <a:srgbClr val="0932B7"/>
                </a:solidFill>
                <a:latin typeface="Times New Roman" panose="02020603050405020304" pitchFamily="18" charset="0"/>
                <a:sym typeface="黑体" panose="02010609060101010101" pitchFamily="2" charset="-122"/>
              </a:rPr>
              <a:t>7/12 </a:t>
            </a:r>
            <a:r>
              <a:rPr lang="en-US" altLang="zh-CN" sz="2000" b="1" dirty="0">
                <a:solidFill>
                  <a:srgbClr val="0932B7"/>
                </a:solidFill>
                <a:latin typeface="Times New Roman" panose="02020603050405020304" pitchFamily="18" charset="0"/>
                <a:sym typeface="黑体" panose="02010609060101010101" pitchFamily="2" charset="-122"/>
              </a:rPr>
              <a:t>≈3/2.</a:t>
            </a:r>
            <a:endParaRPr lang="en-US" altLang="zh-CN" sz="2000" b="1" dirty="0">
              <a:solidFill>
                <a:srgbClr val="0932B7"/>
              </a:solidFill>
              <a:latin typeface="Times New Roman" panose="02020603050405020304" pitchFamily="18" charset="0"/>
              <a:sym typeface="黑体" panose="02010609060101010101" pitchFamily="2" charset="-122"/>
            </a:endParaRPr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/>
        </p:nvGraphicFramePr>
        <p:xfrm>
          <a:off x="2122488" y="1563688"/>
          <a:ext cx="400050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296275" imgH="3362325" progId="">
                  <p:embed/>
                </p:oleObj>
              </mc:Choice>
              <mc:Fallback>
                <p:oleObj name="" r:id="rId1" imgW="8296275" imgH="3362325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22488" y="1563688"/>
                        <a:ext cx="4000500" cy="1112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charRg st="15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0">
                                            <p:txEl>
                                              <p:charRg st="15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charRg st="4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charRg st="4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charRg st="6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0">
                                            <p:txEl>
                                              <p:charRg st="60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charRg st="87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80">
                                            <p:txEl>
                                              <p:charRg st="87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charRg st="146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580">
                                            <p:txEl>
                                              <p:charRg st="146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charRg st="183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580">
                                            <p:txEl>
                                              <p:charRg st="183" end="2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2149475" y="782638"/>
            <a:ext cx="4391025" cy="646112"/>
          </a:xfrm>
        </p:spPr>
        <p:txBody>
          <a:bodyPr wrap="square" lIns="92075" tIns="46038" rIns="92075" bIns="46038" anchor="b"/>
          <a:p>
            <a:pPr eaLnBrk="1" hangingPunct="1"/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为什么是</a:t>
            </a: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黑体" panose="02010609060101010101" pitchFamily="2" charset="-122"/>
              </a:rPr>
              <a:t>12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个半音</a:t>
            </a:r>
            <a:endParaRPr lang="en-US" altLang="x-none" sz="3200" dirty="0"/>
          </a:p>
        </p:txBody>
      </p:sp>
      <p:sp>
        <p:nvSpPr>
          <p:cNvPr id="25603" name="Rectangle 3"/>
          <p:cNvSpPr>
            <a:spLocks noGrp="1"/>
          </p:cNvSpPr>
          <p:nvPr>
            <p:ph type="body"/>
          </p:nvPr>
        </p:nvSpPr>
        <p:spPr>
          <a:xfrm>
            <a:off x="1258888" y="1516063"/>
            <a:ext cx="6626225" cy="3025775"/>
          </a:xfrm>
        </p:spPr>
        <p:txBody>
          <a:bodyPr wrap="square" lIns="92075" tIns="46038" rIns="92075" bIns="46038" anchor="t"/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基音和泛音频率 </a:t>
            </a:r>
            <a:r>
              <a:rPr lang="en-US" altLang="zh-CN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</a:t>
            </a:r>
            <a:r>
              <a:rPr lang="zh-CN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、</a:t>
            </a:r>
            <a:r>
              <a:rPr lang="en-US" altLang="x-none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</a:t>
            </a:r>
            <a:r>
              <a:rPr lang="zh-CN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、</a:t>
            </a:r>
            <a:r>
              <a:rPr lang="en-US" altLang="x-none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</a:t>
            </a:r>
            <a:r>
              <a:rPr lang="zh-CN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、</a:t>
            </a:r>
            <a:r>
              <a:rPr lang="en-US" altLang="x-none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en-US" altLang="zh-CN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</a:t>
            </a:r>
            <a:r>
              <a:rPr lang="zh-CN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...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zh-CN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1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（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do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），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i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（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do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），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</a:t>
            </a:r>
            <a:r>
              <a:rPr lang="zh-CN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  <a:endParaRPr lang="zh-CN" altLang="en-US" sz="28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降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度 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=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3/2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r>
              <a:rPr lang="en-US" altLang="zh-CN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sol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r>
              <a:rPr lang="en-US" altLang="x-none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五度相生: 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15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（二胡两弦）</a:t>
            </a:r>
            <a:endParaRPr lang="zh-CN" altLang="en-US" sz="28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1526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（小提琴四弦） </a:t>
            </a:r>
            <a:endParaRPr lang="zh-CN" altLang="en-US" sz="28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spcBef>
                <a:spcPct val="5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产生多少个不同频率 1&lt; 3</a:t>
            </a:r>
            <a:r>
              <a:rPr lang="zh-CN" altLang="en-US" sz="2800" b="1" i="1" baseline="300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/2</a:t>
            </a:r>
            <a:r>
              <a:rPr lang="zh-CN" altLang="en-US" sz="2800" b="1" i="1" baseline="300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&lt;2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26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charRg st="26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49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charRg st="49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74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charRg st="74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90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charRg st="90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06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charRg st="106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uiExpand="1" build="p"/>
    </p:bldLst>
  </p:timing>
</p:sld>
</file>

<file path=ppt/theme/theme1.xml><?xml version="1.0" encoding="utf-8"?>
<a:theme xmlns:a="http://schemas.openxmlformats.org/drawingml/2006/main" name="15_Office 主题_8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5_Office 主题_8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Office 主题_8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2_Office 主题_8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7_Office 主题_8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7_Office 主题_8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4_Office 主题_8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44_Office 主题_8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9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9120</Words>
  <Application>WPS 演示</Application>
  <PresentationFormat>全屏显示(16:9)</PresentationFormat>
  <Paragraphs>450</Paragraphs>
  <Slides>47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47</vt:i4>
      </vt:variant>
    </vt:vector>
  </HeadingPairs>
  <TitlesOfParts>
    <vt:vector size="75" baseType="lpstr">
      <vt:lpstr>Arial</vt:lpstr>
      <vt:lpstr>宋体</vt:lpstr>
      <vt:lpstr>Wingdings</vt:lpstr>
      <vt:lpstr>华文行楷</vt:lpstr>
      <vt:lpstr>Calibri</vt:lpstr>
      <vt:lpstr>Times New Roman</vt:lpstr>
      <vt:lpstr>黑体</vt:lpstr>
      <vt:lpstr>Impact</vt:lpstr>
      <vt:lpstr>楷体_GB2312</vt:lpstr>
      <vt:lpstr>仿宋</vt:lpstr>
      <vt:lpstr>Math1</vt:lpstr>
      <vt:lpstr>楷体</vt:lpstr>
      <vt:lpstr>Arial Unicode MS</vt:lpstr>
      <vt:lpstr>Tahoma</vt:lpstr>
      <vt:lpstr>隶书</vt:lpstr>
      <vt:lpstr>Symbol</vt:lpstr>
      <vt:lpstr>楷体_GB2312</vt:lpstr>
      <vt:lpstr>Symbol</vt:lpstr>
      <vt:lpstr>Mathematica1</vt:lpstr>
      <vt:lpstr>新宋体</vt:lpstr>
      <vt:lpstr>Mathematica5</vt:lpstr>
      <vt:lpstr>15_Office 主题_8</vt:lpstr>
      <vt:lpstr>22_Office 主题_8</vt:lpstr>
      <vt:lpstr>27_Office 主题_8</vt:lpstr>
      <vt:lpstr>44_Office 主题_8</vt:lpstr>
      <vt:lpstr>29_Office 主题</vt:lpstr>
      <vt:lpstr>PBrush</vt:lpstr>
      <vt:lpstr>PBrush</vt:lpstr>
      <vt:lpstr>PowerPoint 演示文稿</vt:lpstr>
      <vt:lpstr>网络资源</vt:lpstr>
      <vt:lpstr>跨越时空中国梦:再教50年</vt:lpstr>
      <vt:lpstr>PowerPoint 演示文稿</vt:lpstr>
      <vt:lpstr>PowerPoint 演示文稿</vt:lpstr>
      <vt:lpstr>   </vt:lpstr>
      <vt:lpstr>PowerPoint 演示文稿</vt:lpstr>
      <vt:lpstr> 乐音的频率</vt:lpstr>
      <vt:lpstr>为什么是12个半音</vt:lpstr>
      <vt:lpstr>五度相生</vt:lpstr>
      <vt:lpstr>为什么是12个半音</vt:lpstr>
      <vt:lpstr>PowerPoint 演示文稿</vt:lpstr>
      <vt:lpstr>行李箱密码</vt:lpstr>
      <vt:lpstr>PowerPoint 演示文稿</vt:lpstr>
      <vt:lpstr>小学智力测验</vt:lpstr>
      <vt:lpstr>线性方程组惟一解条件</vt:lpstr>
      <vt:lpstr>行列式</vt:lpstr>
      <vt:lpstr> 推广到n元方程组</vt:lpstr>
      <vt:lpstr>PowerPoint 演示文稿</vt:lpstr>
      <vt:lpstr>二元一次方程组的求解公式</vt:lpstr>
      <vt:lpstr>有向面积</vt:lpstr>
      <vt:lpstr>割补法与初等变换</vt:lpstr>
      <vt:lpstr>PowerPoint 演示文稿</vt:lpstr>
      <vt:lpstr>PowerPoint 演示文稿</vt:lpstr>
      <vt:lpstr>PowerPoint 演示文稿</vt:lpstr>
      <vt:lpstr>   </vt:lpstr>
      <vt:lpstr>凌波微步解方程</vt:lpstr>
      <vt:lpstr>PowerPoint 演示文稿</vt:lpstr>
      <vt:lpstr>凌波微步:三次变一次</vt:lpstr>
      <vt:lpstr>得寸进尺</vt:lpstr>
      <vt:lpstr>字母运算:一劳永逸</vt:lpstr>
      <vt:lpstr>PowerPoint 演示文稿</vt:lpstr>
      <vt:lpstr>如法炮制</vt:lpstr>
      <vt:lpstr>电脑求根</vt:lpstr>
      <vt:lpstr>PowerPoint 演示文稿</vt:lpstr>
      <vt:lpstr>算术平均与几何平均</vt:lpstr>
      <vt:lpstr>二次项 </vt:lpstr>
      <vt:lpstr>极值条件</vt:lpstr>
      <vt:lpstr>应用例:n个数的平均</vt:lpstr>
      <vt:lpstr>应用例：光的折射</vt:lpstr>
      <vt:lpstr>PowerPoint 演示文稿</vt:lpstr>
      <vt:lpstr>PowerPoint 演示文稿</vt:lpstr>
      <vt:lpstr>PowerPoint 演示文稿</vt:lpstr>
      <vt:lpstr>PowerPoint 演示文稿</vt:lpstr>
      <vt:lpstr>邯郸农行案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lisz</cp:lastModifiedBy>
  <cp:revision>273</cp:revision>
  <dcterms:created xsi:type="dcterms:W3CDTF">2011-07-21T21:40:00Z</dcterms:created>
  <dcterms:modified xsi:type="dcterms:W3CDTF">2017-10-15T13:50:17Z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